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63" r:id="rId9"/>
    <p:sldId id="272" r:id="rId10"/>
    <p:sldId id="266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2362" autoAdjust="0"/>
  </p:normalViewPr>
  <p:slideViewPr>
    <p:cSldViewPr snapToGrid="0">
      <p:cViewPr>
        <p:scale>
          <a:sx n="70" d="100"/>
          <a:sy n="70" d="100"/>
        </p:scale>
        <p:origin x="-7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60DFBDD-322E-46AB-95DD-A17DEB354090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4210E74-43BC-4CB0-85C0-5496D9DF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8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ECAEB-E6BA-459D-974F-04D0975A6224}" type="slidenum">
              <a:rPr lang="he-IL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86413-AF08-4C9B-BE1E-B90469BA8C5F}" type="slidenum">
              <a:rPr lang="he-IL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AF4D-6498-49BD-96A7-D0D0EB0C5BD1}" type="slidenum">
              <a:rPr lang="he-IL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2D1389-4822-49F9-95DF-DAD29DBB18A4}" type="slidenum">
              <a:rPr lang="he-IL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B6051-25EF-443C-B300-4CE82193421A}" type="slidenum">
              <a:rPr lang="he-IL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A4413-E3E0-449A-B2EB-1844409DED73}" type="slidenum">
              <a:rPr lang="he-IL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2CF30-E37C-489D-B9D1-683EF9765055}" type="slidenum">
              <a:rPr lang="he-IL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CFB090-38F7-4F17-B00F-F2B3F3B19E0E}" type="slidenum">
              <a:rPr lang="he-IL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9BBE6-3C74-4043-997E-3AE161A24C1B}" type="slidenum">
              <a:rPr lang="he-IL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1C6780-619E-4BE8-84F6-CCB1BA0F1FDB}" type="slidenum">
              <a:rPr lang="he-IL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1F06F-7322-4438-A0FA-C1DFC89B64B1}" type="slidenum">
              <a:rPr lang="he-IL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E0DF4C-78CF-4C88-8D33-37D8FE7A5840}" type="slidenum">
              <a:rPr lang="he-IL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גזי חממה נפלטים בכל תהליך אספקת</a:t>
            </a:r>
            <a:r>
              <a:rPr lang="he-IL" baseline="0" dirty="0"/>
              <a:t> ה</a:t>
            </a:r>
            <a:r>
              <a:rPr lang="he-IL" dirty="0"/>
              <a:t>מזון (בירוק) – החל מהגידול של הצומח או של מזון לבעלי חיים, דרך</a:t>
            </a:r>
            <a:r>
              <a:rPr lang="he-IL" baseline="0" dirty="0"/>
              <a:t> </a:t>
            </a:r>
            <a:r>
              <a:rPr lang="he-IL" dirty="0"/>
              <a:t>שינוע שלו לבעלי חיים או למפעל, עיבוד</a:t>
            </a:r>
            <a:r>
              <a:rPr lang="he-IL" baseline="0" dirty="0"/>
              <a:t> במפעל, שינוע למסעדה או לחנות ועד שמגיע לצלחת שלנו. הגרף מתאר הבדלים בין סוגי מזון ופליטת גזי החממה – למזון מן החי שיעור פליטה גבוה בהרבה בהשוואה למזון מן הצומח.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0E74-43BC-4CB0-85C0-5496D9DF26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54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בגרף העליון – המדינות בחצי העליון של כדור הארץ ובפרט אמריקה הצפונית, אירופה, רוסיה ואוסטרליה תורמות הכי הרבה פליטות של פחמן</a:t>
            </a:r>
            <a:r>
              <a:rPr lang="he-IL" baseline="0" dirty="0"/>
              <a:t> דו חמצני (גז חממה הגורם להתחממות הגלובאלית). בגרף התחתון – ההשפעה המרכזית של התחממות זו דווקא בחצי הכדור התחתון, במדינות המתפתחות שפחות מסוגלות להתמודד עם בצורת, רעב, </a:t>
            </a:r>
            <a:r>
              <a:rPr lang="he-IL" baseline="0" dirty="0" err="1"/>
              <a:t>שטפונות</a:t>
            </a:r>
            <a:r>
              <a:rPr lang="he-IL" baseline="0" dirty="0"/>
              <a:t>, סופות וכיו"ב. 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0E74-43BC-4CB0-85C0-5496D9DF26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9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1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6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6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3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1F7B3-5A62-41CC-B0DE-24FCD654683A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0F12-2C7C-499F-9690-01B486BE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55761" y="18320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צדק סביבתי –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איך להאכיל את העולם 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3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771859" y="333228"/>
            <a:ext cx="2869019" cy="3441331"/>
          </a:xfrm>
        </p:spPr>
        <p:txBody>
          <a:bodyPr>
            <a:normAutofit/>
          </a:bodyPr>
          <a:lstStyle/>
          <a:p>
            <a:r>
              <a:rPr lang="he-IL" dirty="0">
                <a:ea typeface="Calibri" panose="020F0502020204030204" pitchFamily="34" charset="0"/>
                <a:cs typeface="Calibri" panose="020F0502020204030204" pitchFamily="34" charset="0"/>
              </a:rPr>
              <a:t>פליטת</a:t>
            </a:r>
            <a:br>
              <a:rPr lang="he-IL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ea typeface="Calibri" panose="020F0502020204030204" pitchFamily="34" charset="0"/>
                <a:cs typeface="Calibri" panose="020F0502020204030204" pitchFamily="34" charset="0"/>
              </a:rPr>
              <a:t>גזי חממה- </a:t>
            </a:r>
            <a:r>
              <a:rPr lang="he-IL" sz="3600" dirty="0">
                <a:ea typeface="Calibri" panose="020F0502020204030204" pitchFamily="34" charset="0"/>
                <a:cs typeface="Calibri" panose="020F0502020204030204" pitchFamily="34" charset="0"/>
              </a:rPr>
              <a:t>פער בין מדינות מפותחות למדינות מתפתחות</a:t>
            </a:r>
            <a:endParaRPr lang="en-US" sz="36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4356650"/>
            <a:ext cx="2895600" cy="206796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00011"/>
            <a:ext cx="8432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_x005f_x0020_10" descr="cid:005f01c7aac6$97e12630$0800a8c0@hora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5591414" y="6190104"/>
            <a:ext cx="2016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$500.07 </a:t>
            </a:r>
            <a:r>
              <a:rPr lang="he-IL" altLang="en-US" b="1" dirty="0" smtClean="0">
                <a:solidFill>
                  <a:srgbClr val="000000"/>
                </a:solidFill>
              </a:rPr>
              <a:t>גרמניה:</a:t>
            </a:r>
            <a:r>
              <a:rPr lang="en-US" altLang="en-US" dirty="0" smtClean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015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_x005f_x0020_15" descr="cid:006901c7aac6$97e12630$0800a8c0@hora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4703234" y="6248401"/>
            <a:ext cx="2106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$346 </a:t>
            </a:r>
            <a:r>
              <a:rPr lang="he-IL" altLang="en-US" b="1" dirty="0" smtClean="0">
                <a:solidFill>
                  <a:srgbClr val="000000"/>
                </a:solidFill>
              </a:rPr>
              <a:t>ארצות הברית:</a:t>
            </a:r>
            <a:endParaRPr lang="en-US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_x005f_x0020_12" descr="cid:006301c7aac6$97e12630$0800a8c0@hora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4840818" y="6230938"/>
            <a:ext cx="1898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 $189.09 </a:t>
            </a:r>
            <a:r>
              <a:rPr lang="he-IL" altLang="en-US" b="1" dirty="0" smtClean="0">
                <a:solidFill>
                  <a:srgbClr val="000000"/>
                </a:solidFill>
              </a:rPr>
              <a:t>מקסיקו:</a:t>
            </a:r>
            <a:endParaRPr lang="en-US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_x005f_x0020_9" descr="cid:005d01c7aac6$97e12630$0800a8c0@hora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4984751" y="6172201"/>
            <a:ext cx="1683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$68.53 </a:t>
            </a:r>
            <a:r>
              <a:rPr lang="he-IL" altLang="en-US" b="1" dirty="0" smtClean="0">
                <a:solidFill>
                  <a:srgbClr val="000000"/>
                </a:solidFill>
              </a:rPr>
              <a:t>מצרים: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7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_x005f_x0020_8" descr="cid:005b01c7aac6$97e12630$0800a8c0@hora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4950885" y="6172200"/>
            <a:ext cx="22881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$31.55 </a:t>
            </a:r>
            <a:r>
              <a:rPr lang="he-IL" altLang="en-US" b="1" dirty="0" smtClean="0">
                <a:solidFill>
                  <a:srgbClr val="000000"/>
                </a:solidFill>
              </a:rPr>
              <a:t>אקוודור:</a:t>
            </a:r>
            <a:r>
              <a:rPr lang="en-US" altLang="en-US" dirty="0" smtClean="0">
                <a:solidFill>
                  <a:srgbClr val="000000"/>
                </a:solidFill>
              </a:rPr>
              <a:t/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_x005f_x0020_2" descr="cid:004f01c7aac6$97e12630$0800a8c0@hora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4546600" y="6172201"/>
            <a:ext cx="2473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$1.62  </a:t>
            </a:r>
            <a:r>
              <a:rPr lang="he-IL" altLang="en-US" b="1" dirty="0" smtClean="0">
                <a:solidFill>
                  <a:srgbClr val="000000"/>
                </a:solidFill>
              </a:rPr>
              <a:t>צ'אד (אפריקה):</a:t>
            </a:r>
            <a:r>
              <a:rPr lang="en-US" altLang="en-US" dirty="0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25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616656" y="873456"/>
            <a:ext cx="8447963" cy="2961566"/>
          </a:xfrm>
          <a:prstGeom prst="roundRect">
            <a:avLst>
              <a:gd name="adj" fmla="val 16667"/>
            </a:avLst>
          </a:prstGeom>
          <a:solidFill>
            <a:srgbClr val="FBB040">
              <a:alpha val="62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1063263" y="-180786"/>
            <a:ext cx="10515600" cy="1325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צדק סביבתי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3604145" y="982637"/>
            <a:ext cx="8323997" cy="4351338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מצב בו </a:t>
            </a:r>
            <a:r>
              <a:rPr lang="he-IL" dirty="0"/>
              <a:t>הנגישות של כלל האוכלוסייה האנושית למשאבים היא הוגנת, ונטל הזיהום מתחלק בשווה בין המזהמים (מכונה גם צדק חלוקתי).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he-IL" dirty="0" smtClean="0"/>
              <a:t>במצב </a:t>
            </a:r>
            <a:r>
              <a:rPr lang="he-IL" dirty="0"/>
              <a:t>של אי צדק סביבתי החלוקה לא תהיה הוגנת, ולרוב, אוכלוסיות מוחלשות ייפגעו.</a:t>
            </a:r>
            <a:endParaRPr lang="en-US" dirty="0"/>
          </a:p>
          <a:p>
            <a:endParaRPr lang="he-IL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e-IL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×ª××¦××ª ×ª××× × ×¢×××¨ ××××× ×××××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00" y="4069591"/>
            <a:ext cx="3952814" cy="262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×ª××¦××ª ×ª××× × ×¢×××¨ ×¡×××× ××¨××§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63" y="4074282"/>
            <a:ext cx="3871659" cy="262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8274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827" y="324181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>
                <a:ea typeface="Calibri" panose="020F0502020204030204" pitchFamily="34" charset="0"/>
                <a:cs typeface="Calibri" panose="020F0502020204030204" pitchFamily="34" charset="0"/>
              </a:rPr>
              <a:t>תרומת המזון לפליטת גזי חממה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31717" y="1387614"/>
            <a:ext cx="6645228" cy="5234062"/>
            <a:chOff x="1820593" y="1507134"/>
            <a:chExt cx="6645228" cy="5234062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0593" y="1604788"/>
              <a:ext cx="6645228" cy="5136408"/>
            </a:xfrm>
            <a:prstGeom prst="rect">
              <a:avLst/>
            </a:prstGeom>
          </p:spPr>
        </p:pic>
        <p:pic>
          <p:nvPicPr>
            <p:cNvPr id="5" name="Picture 2" descr="Image result for bee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077" y="1507134"/>
              <a:ext cx="1255744" cy="95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heese, Food, Yellow, Edam Cheese, Sli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1302" y="3297857"/>
              <a:ext cx="717550" cy="85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eg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389" y="4866687"/>
              <a:ext cx="409769" cy="5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Related ima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323" y="5241460"/>
              <a:ext cx="628029" cy="42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Image result for lentil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101" y="4882609"/>
              <a:ext cx="70251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 result for tomat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503" y="5320239"/>
              <a:ext cx="604029" cy="684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Image result for lentil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288" y="5489781"/>
              <a:ext cx="749785" cy="48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bean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409" y="5320239"/>
              <a:ext cx="744265" cy="49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Image result for ric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648" y="5280849"/>
              <a:ext cx="546086" cy="34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-495788" y="6536738"/>
            <a:ext cx="5082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>
                <a:solidFill>
                  <a:prstClr val="black"/>
                </a:solidFill>
                <a:latin typeface="Arial" panose="020B0604020202020204" pitchFamily="34" charset="0"/>
              </a:rPr>
              <a:t>מקור: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www.ewg.org</a:t>
            </a:r>
            <a:r>
              <a:rPr lang="he-IL" sz="1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working group</a:t>
            </a: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421"/>
            <a:ext cx="5008727" cy="63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0578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19111</TotalTime>
  <Words>210</Words>
  <Application>Microsoft Office PowerPoint</Application>
  <PresentationFormat>Custom</PresentationFormat>
  <Paragraphs>30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ערכת נושא Office</vt:lpstr>
      <vt:lpstr>צדק סביבתי – איך להאכיל את העולם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צדק סביבתי</vt:lpstr>
      <vt:lpstr>תרומת המזון לפליטת גזי חממה</vt:lpstr>
      <vt:lpstr>פליטת גזי חממה- פער בין מדינות מפותחות למדינות מתפתחות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צדק סביבתי – איך להאכיל את העולם ?</dc:title>
  <dc:creator>Nirit Lavie-Alon</dc:creator>
  <cp:lastModifiedBy>Michal</cp:lastModifiedBy>
  <cp:revision>50</cp:revision>
  <dcterms:created xsi:type="dcterms:W3CDTF">2017-05-29T10:23:13Z</dcterms:created>
  <dcterms:modified xsi:type="dcterms:W3CDTF">2018-08-13T09:50:25Z</dcterms:modified>
</cp:coreProperties>
</file>