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78" r:id="rId2"/>
    <p:sldId id="263" r:id="rId3"/>
    <p:sldId id="281" r:id="rId4"/>
    <p:sldId id="264" r:id="rId5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46C622-4093-4BAD-A118-2603590F3C83}" type="doc">
      <dgm:prSet loTypeId="urn:microsoft.com/office/officeart/2005/8/layout/gear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51C25686-B34E-4258-96E2-0F3FE36F2E7E}">
      <dgm:prSet phldrT="[טקסט]"/>
      <dgm:spPr/>
      <dgm:t>
        <a:bodyPr/>
        <a:lstStyle/>
        <a:p>
          <a:pPr rtl="1"/>
          <a:r>
            <a:rPr lang="he-IL" dirty="0"/>
            <a:t>סביבה</a:t>
          </a:r>
        </a:p>
      </dgm:t>
    </dgm:pt>
    <dgm:pt modelId="{373EC9F5-42E5-4197-81B1-81F298FB30C8}" type="sibTrans" cxnId="{30DEB392-2437-4C42-9AD3-8684524B3D7C}">
      <dgm:prSet/>
      <dgm:spPr/>
      <dgm:t>
        <a:bodyPr/>
        <a:lstStyle/>
        <a:p>
          <a:pPr rtl="1"/>
          <a:endParaRPr lang="he-IL"/>
        </a:p>
      </dgm:t>
    </dgm:pt>
    <dgm:pt modelId="{3B2F1D24-3780-4B3C-BD6C-F831755ACFCA}" type="parTrans" cxnId="{30DEB392-2437-4C42-9AD3-8684524B3D7C}">
      <dgm:prSet/>
      <dgm:spPr/>
      <dgm:t>
        <a:bodyPr/>
        <a:lstStyle/>
        <a:p>
          <a:pPr rtl="1"/>
          <a:endParaRPr lang="he-IL"/>
        </a:p>
      </dgm:t>
    </dgm:pt>
    <dgm:pt modelId="{B1CC1F80-D1E4-4A9F-ADE8-62706EB44BE5}">
      <dgm:prSet phldrT="[טקסט]"/>
      <dgm:spPr/>
      <dgm:t>
        <a:bodyPr/>
        <a:lstStyle/>
        <a:p>
          <a:pPr rtl="1"/>
          <a:r>
            <a:rPr lang="he-IL" dirty="0"/>
            <a:t>מזון</a:t>
          </a:r>
        </a:p>
      </dgm:t>
    </dgm:pt>
    <dgm:pt modelId="{80E77A2E-28CE-420C-82DA-9C5C112F2AEF}" type="sibTrans" cxnId="{CD39F4A3-D33F-4B12-AAF8-7623215C9ADE}">
      <dgm:prSet/>
      <dgm:spPr/>
      <dgm:t>
        <a:bodyPr/>
        <a:lstStyle/>
        <a:p>
          <a:pPr rtl="1"/>
          <a:endParaRPr lang="he-IL"/>
        </a:p>
      </dgm:t>
    </dgm:pt>
    <dgm:pt modelId="{275C5CB5-BEC4-4300-9F5D-EACCC24CCD5C}" type="parTrans" cxnId="{CD39F4A3-D33F-4B12-AAF8-7623215C9ADE}">
      <dgm:prSet/>
      <dgm:spPr/>
      <dgm:t>
        <a:bodyPr/>
        <a:lstStyle/>
        <a:p>
          <a:pPr rtl="1"/>
          <a:endParaRPr lang="he-IL"/>
        </a:p>
      </dgm:t>
    </dgm:pt>
    <dgm:pt modelId="{5AA842F3-A941-4439-B00F-AE3B43C4D64A}" type="pres">
      <dgm:prSet presAssocID="{0446C622-4093-4BAD-A118-2603590F3C83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D7F461-5E79-4881-AEFB-BE7944DE2CD3}" type="pres">
      <dgm:prSet presAssocID="{B1CC1F80-D1E4-4A9F-ADE8-62706EB44BE5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A92E3-F8CC-4B68-BD83-BB02C522D4D0}" type="pres">
      <dgm:prSet presAssocID="{B1CC1F80-D1E4-4A9F-ADE8-62706EB44BE5}" presName="gear1srcNode" presStyleLbl="node1" presStyleIdx="0" presStyleCnt="2"/>
      <dgm:spPr/>
      <dgm:t>
        <a:bodyPr/>
        <a:lstStyle/>
        <a:p>
          <a:endParaRPr lang="en-US"/>
        </a:p>
      </dgm:t>
    </dgm:pt>
    <dgm:pt modelId="{1F4B507B-1BBA-4598-A322-6DA652F75281}" type="pres">
      <dgm:prSet presAssocID="{B1CC1F80-D1E4-4A9F-ADE8-62706EB44BE5}" presName="gear1dstNode" presStyleLbl="node1" presStyleIdx="0" presStyleCnt="2"/>
      <dgm:spPr/>
      <dgm:t>
        <a:bodyPr/>
        <a:lstStyle/>
        <a:p>
          <a:endParaRPr lang="en-US"/>
        </a:p>
      </dgm:t>
    </dgm:pt>
    <dgm:pt modelId="{17269B8E-E3FE-4557-8523-0728D0797F3A}" type="pres">
      <dgm:prSet presAssocID="{51C25686-B34E-4258-96E2-0F3FE36F2E7E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2E785-77F5-465A-9EC2-14FF99D28F3B}" type="pres">
      <dgm:prSet presAssocID="{51C25686-B34E-4258-96E2-0F3FE36F2E7E}" presName="gear2srcNode" presStyleLbl="node1" presStyleIdx="1" presStyleCnt="2"/>
      <dgm:spPr/>
      <dgm:t>
        <a:bodyPr/>
        <a:lstStyle/>
        <a:p>
          <a:endParaRPr lang="en-US"/>
        </a:p>
      </dgm:t>
    </dgm:pt>
    <dgm:pt modelId="{BE427D6D-08C4-4000-A4CA-0C9E6C315363}" type="pres">
      <dgm:prSet presAssocID="{51C25686-B34E-4258-96E2-0F3FE36F2E7E}" presName="gear2dstNode" presStyleLbl="node1" presStyleIdx="1" presStyleCnt="2"/>
      <dgm:spPr/>
      <dgm:t>
        <a:bodyPr/>
        <a:lstStyle/>
        <a:p>
          <a:endParaRPr lang="en-US"/>
        </a:p>
      </dgm:t>
    </dgm:pt>
    <dgm:pt modelId="{315E7925-D55B-4D31-A8AC-E5C680EF16F7}" type="pres">
      <dgm:prSet presAssocID="{80E77A2E-28CE-420C-82DA-9C5C112F2AEF}" presName="connector1" presStyleLbl="sibTrans2D1" presStyleIdx="0" presStyleCnt="2"/>
      <dgm:spPr/>
      <dgm:t>
        <a:bodyPr/>
        <a:lstStyle/>
        <a:p>
          <a:endParaRPr lang="en-US"/>
        </a:p>
      </dgm:t>
    </dgm:pt>
    <dgm:pt modelId="{253289A8-9197-407A-AAFB-4FDAA87892A0}" type="pres">
      <dgm:prSet presAssocID="{373EC9F5-42E5-4197-81B1-81F298FB30C8}" presName="connector2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88285BE2-4E66-4FA5-88D3-5E5342A0E3D3}" type="presOf" srcId="{B1CC1F80-D1E4-4A9F-ADE8-62706EB44BE5}" destId="{1F4B507B-1BBA-4598-A322-6DA652F75281}" srcOrd="2" destOrd="0" presId="urn:microsoft.com/office/officeart/2005/8/layout/gear1"/>
    <dgm:cxn modelId="{5C151199-1AC1-457B-B1AE-AB7FFF77ED47}" type="presOf" srcId="{51C25686-B34E-4258-96E2-0F3FE36F2E7E}" destId="{BE427D6D-08C4-4000-A4CA-0C9E6C315363}" srcOrd="2" destOrd="0" presId="urn:microsoft.com/office/officeart/2005/8/layout/gear1"/>
    <dgm:cxn modelId="{91BFE957-F3E2-4534-B404-688B90262250}" type="presOf" srcId="{51C25686-B34E-4258-96E2-0F3FE36F2E7E}" destId="{5082E785-77F5-465A-9EC2-14FF99D28F3B}" srcOrd="1" destOrd="0" presId="urn:microsoft.com/office/officeart/2005/8/layout/gear1"/>
    <dgm:cxn modelId="{AC17ED1F-1CF3-4880-AECD-E734DCF5DF20}" type="presOf" srcId="{51C25686-B34E-4258-96E2-0F3FE36F2E7E}" destId="{17269B8E-E3FE-4557-8523-0728D0797F3A}" srcOrd="0" destOrd="0" presId="urn:microsoft.com/office/officeart/2005/8/layout/gear1"/>
    <dgm:cxn modelId="{3A404013-EEB8-4B92-8413-8099A326C2AF}" type="presOf" srcId="{373EC9F5-42E5-4197-81B1-81F298FB30C8}" destId="{253289A8-9197-407A-AAFB-4FDAA87892A0}" srcOrd="0" destOrd="0" presId="urn:microsoft.com/office/officeart/2005/8/layout/gear1"/>
    <dgm:cxn modelId="{00153FB6-B857-4A6F-8ED5-4BEC5CDA86F3}" type="presOf" srcId="{0446C622-4093-4BAD-A118-2603590F3C83}" destId="{5AA842F3-A941-4439-B00F-AE3B43C4D64A}" srcOrd="0" destOrd="0" presId="urn:microsoft.com/office/officeart/2005/8/layout/gear1"/>
    <dgm:cxn modelId="{5B8EE47B-BBE4-4B4A-86DC-5246C4BF5BE1}" type="presOf" srcId="{80E77A2E-28CE-420C-82DA-9C5C112F2AEF}" destId="{315E7925-D55B-4D31-A8AC-E5C680EF16F7}" srcOrd="0" destOrd="0" presId="urn:microsoft.com/office/officeart/2005/8/layout/gear1"/>
    <dgm:cxn modelId="{0BCBAA4B-9258-4CBD-9832-6D7E7AAF21AC}" type="presOf" srcId="{B1CC1F80-D1E4-4A9F-ADE8-62706EB44BE5}" destId="{ECD7F461-5E79-4881-AEFB-BE7944DE2CD3}" srcOrd="0" destOrd="0" presId="urn:microsoft.com/office/officeart/2005/8/layout/gear1"/>
    <dgm:cxn modelId="{221EC189-CEF8-4FBE-888E-31D5F9B72D5A}" type="presOf" srcId="{B1CC1F80-D1E4-4A9F-ADE8-62706EB44BE5}" destId="{808A92E3-F8CC-4B68-BD83-BB02C522D4D0}" srcOrd="1" destOrd="0" presId="urn:microsoft.com/office/officeart/2005/8/layout/gear1"/>
    <dgm:cxn modelId="{CD39F4A3-D33F-4B12-AAF8-7623215C9ADE}" srcId="{0446C622-4093-4BAD-A118-2603590F3C83}" destId="{B1CC1F80-D1E4-4A9F-ADE8-62706EB44BE5}" srcOrd="0" destOrd="0" parTransId="{275C5CB5-BEC4-4300-9F5D-EACCC24CCD5C}" sibTransId="{80E77A2E-28CE-420C-82DA-9C5C112F2AEF}"/>
    <dgm:cxn modelId="{30DEB392-2437-4C42-9AD3-8684524B3D7C}" srcId="{0446C622-4093-4BAD-A118-2603590F3C83}" destId="{51C25686-B34E-4258-96E2-0F3FE36F2E7E}" srcOrd="1" destOrd="0" parTransId="{3B2F1D24-3780-4B3C-BD6C-F831755ACFCA}" sibTransId="{373EC9F5-42E5-4197-81B1-81F298FB30C8}"/>
    <dgm:cxn modelId="{ED688ED1-3555-4F1F-A50A-B401CD9F4338}" type="presParOf" srcId="{5AA842F3-A941-4439-B00F-AE3B43C4D64A}" destId="{ECD7F461-5E79-4881-AEFB-BE7944DE2CD3}" srcOrd="0" destOrd="0" presId="urn:microsoft.com/office/officeart/2005/8/layout/gear1"/>
    <dgm:cxn modelId="{DE284CB5-175F-4A5F-9F7A-688FCF8860D7}" type="presParOf" srcId="{5AA842F3-A941-4439-B00F-AE3B43C4D64A}" destId="{808A92E3-F8CC-4B68-BD83-BB02C522D4D0}" srcOrd="1" destOrd="0" presId="urn:microsoft.com/office/officeart/2005/8/layout/gear1"/>
    <dgm:cxn modelId="{5D8CCC52-35B7-4F42-A6E2-71883CEE2406}" type="presParOf" srcId="{5AA842F3-A941-4439-B00F-AE3B43C4D64A}" destId="{1F4B507B-1BBA-4598-A322-6DA652F75281}" srcOrd="2" destOrd="0" presId="urn:microsoft.com/office/officeart/2005/8/layout/gear1"/>
    <dgm:cxn modelId="{302394CF-9235-4E68-A6D5-CFB6D5ECC3B7}" type="presParOf" srcId="{5AA842F3-A941-4439-B00F-AE3B43C4D64A}" destId="{17269B8E-E3FE-4557-8523-0728D0797F3A}" srcOrd="3" destOrd="0" presId="urn:microsoft.com/office/officeart/2005/8/layout/gear1"/>
    <dgm:cxn modelId="{C28E1ED6-7C00-4F2B-92DD-CC495A8E9DC3}" type="presParOf" srcId="{5AA842F3-A941-4439-B00F-AE3B43C4D64A}" destId="{5082E785-77F5-465A-9EC2-14FF99D28F3B}" srcOrd="4" destOrd="0" presId="urn:microsoft.com/office/officeart/2005/8/layout/gear1"/>
    <dgm:cxn modelId="{26E2AFD5-5219-44AB-BAC8-ADE749C7801F}" type="presParOf" srcId="{5AA842F3-A941-4439-B00F-AE3B43C4D64A}" destId="{BE427D6D-08C4-4000-A4CA-0C9E6C315363}" srcOrd="5" destOrd="0" presId="urn:microsoft.com/office/officeart/2005/8/layout/gear1"/>
    <dgm:cxn modelId="{C57CA3B4-6500-4FFA-A0A6-48270ED4D094}" type="presParOf" srcId="{5AA842F3-A941-4439-B00F-AE3B43C4D64A}" destId="{315E7925-D55B-4D31-A8AC-E5C680EF16F7}" srcOrd="6" destOrd="0" presId="urn:microsoft.com/office/officeart/2005/8/layout/gear1"/>
    <dgm:cxn modelId="{CF8464F4-6889-410A-ACB5-788E7EEB9CC5}" type="presParOf" srcId="{5AA842F3-A941-4439-B00F-AE3B43C4D64A}" destId="{253289A8-9197-407A-AAFB-4FDAA87892A0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7F461-5E79-4881-AEFB-BE7944DE2CD3}">
      <dsp:nvSpPr>
        <dsp:cNvPr id="0" name=""/>
        <dsp:cNvSpPr/>
      </dsp:nvSpPr>
      <dsp:spPr>
        <a:xfrm>
          <a:off x="5040233" y="1522968"/>
          <a:ext cx="2393235" cy="2393235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/>
            <a:t>מזון</a:t>
          </a:r>
        </a:p>
      </dsp:txBody>
      <dsp:txXfrm>
        <a:off x="5521380" y="2083572"/>
        <a:ext cx="1430941" cy="1230172"/>
      </dsp:txXfrm>
    </dsp:sp>
    <dsp:sp modelId="{17269B8E-E3FE-4557-8523-0728D0797F3A}">
      <dsp:nvSpPr>
        <dsp:cNvPr id="0" name=""/>
        <dsp:cNvSpPr/>
      </dsp:nvSpPr>
      <dsp:spPr>
        <a:xfrm>
          <a:off x="3647804" y="957294"/>
          <a:ext cx="1740535" cy="1740535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/>
            <a:t>סביבה</a:t>
          </a:r>
        </a:p>
      </dsp:txBody>
      <dsp:txXfrm>
        <a:off x="4085989" y="1398127"/>
        <a:ext cx="864165" cy="858869"/>
      </dsp:txXfrm>
    </dsp:sp>
    <dsp:sp modelId="{315E7925-D55B-4D31-A8AC-E5C680EF16F7}">
      <dsp:nvSpPr>
        <dsp:cNvPr id="0" name=""/>
        <dsp:cNvSpPr/>
      </dsp:nvSpPr>
      <dsp:spPr>
        <a:xfrm>
          <a:off x="5155052" y="1113055"/>
          <a:ext cx="2943680" cy="2943680"/>
        </a:xfrm>
        <a:prstGeom prst="circularArrow">
          <a:avLst>
            <a:gd name="adj1" fmla="val 4878"/>
            <a:gd name="adj2" fmla="val 312630"/>
            <a:gd name="adj3" fmla="val 3154951"/>
            <a:gd name="adj4" fmla="val 15204676"/>
            <a:gd name="adj5" fmla="val 569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289A8-9197-407A-AAFB-4FDAA87892A0}">
      <dsp:nvSpPr>
        <dsp:cNvPr id="0" name=""/>
        <dsp:cNvSpPr/>
      </dsp:nvSpPr>
      <dsp:spPr>
        <a:xfrm>
          <a:off x="3339559" y="571505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0A259A7F-3863-405D-A5AD-977AF821CF71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5719880A-EE64-460E-A7FA-D66BAB287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2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7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3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4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7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8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0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8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5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4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00022-87DE-4AC7-B9AB-8F5CC040C02E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58C08-D017-46FF-A4AF-FD4FD8BB1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5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OaSEtrB_ws&amp;feature=youtu.be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OaSEtrB_ws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689572"/>
              </p:ext>
            </p:extLst>
          </p:nvPr>
        </p:nvGraphicFramePr>
        <p:xfrm>
          <a:off x="1531192" y="213465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666047" y="486753"/>
            <a:ext cx="6859905" cy="984250"/>
          </a:xfrm>
          <a:prstGeom prst="roundRect">
            <a:avLst>
              <a:gd name="adj" fmla="val 16667"/>
            </a:avLst>
          </a:prstGeom>
          <a:solidFill>
            <a:srgbClr val="D7DF23">
              <a:alpha val="62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he-IL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מזון על המאזניים</a:t>
            </a:r>
            <a:endParaRPr lang="en-US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Image result for scale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9383" y="30601"/>
            <a:ext cx="2880804" cy="28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2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A7F400EE-A8A5-48AF-B4D6-291B52C6F0B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>
            <a:solidFill>
              <a:srgbClr val="3373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כותרת 8"/>
          <p:cNvSpPr>
            <a:spLocks noGrp="1"/>
          </p:cNvSpPr>
          <p:nvPr>
            <p:ph type="title"/>
          </p:nvPr>
        </p:nvSpPr>
        <p:spPr>
          <a:xfrm>
            <a:off x="5926723" y="723053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rtl="0"/>
            <a:r>
              <a:rPr lang="en-US" dirty="0" err="1"/>
              <a:t>המזון</a:t>
            </a:r>
            <a:r>
              <a:rPr lang="en-US" dirty="0"/>
              <a:t> </a:t>
            </a:r>
            <a:r>
              <a:rPr lang="en-US" dirty="0" err="1"/>
              <a:t>שלנו</a:t>
            </a:r>
            <a:r>
              <a:rPr lang="en-US" dirty="0"/>
              <a:t> – </a:t>
            </a:r>
            <a:r>
              <a:rPr lang="en-US" dirty="0" err="1"/>
              <a:t>מהשדה</a:t>
            </a:r>
            <a:r>
              <a:rPr lang="en-US" dirty="0"/>
              <a:t> </a:t>
            </a:r>
            <a:r>
              <a:rPr lang="en-US" dirty="0" err="1"/>
              <a:t>לצלחת</a:t>
            </a:r>
            <a:endParaRPr lang="en-US" dirty="0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400" dirty="0" err="1"/>
              <a:t>גידולי</a:t>
            </a:r>
            <a:r>
              <a:rPr lang="en-US" sz="2400" dirty="0"/>
              <a:t> </a:t>
            </a:r>
            <a:r>
              <a:rPr lang="en-US" sz="2400" dirty="0" err="1"/>
              <a:t>שדה</a:t>
            </a:r>
            <a:r>
              <a:rPr lang="en-US" sz="2400" dirty="0"/>
              <a:t> / </a:t>
            </a:r>
            <a:r>
              <a:rPr lang="en-US" sz="2400" dirty="0" err="1"/>
              <a:t>הזנה</a:t>
            </a:r>
            <a:r>
              <a:rPr lang="en-US" sz="2400" dirty="0"/>
              <a:t> </a:t>
            </a:r>
            <a:r>
              <a:rPr lang="en-US" sz="2400" dirty="0" err="1"/>
              <a:t>לבעלי</a:t>
            </a:r>
            <a:r>
              <a:rPr lang="en-US" sz="2400" dirty="0"/>
              <a:t> </a:t>
            </a:r>
            <a:r>
              <a:rPr lang="en-US" sz="2400" dirty="0" err="1"/>
              <a:t>חיים</a:t>
            </a:r>
            <a:endParaRPr lang="en-US" sz="2400" dirty="0"/>
          </a:p>
          <a:p>
            <a:pPr algn="r"/>
            <a:r>
              <a:rPr lang="en-US" sz="2400" dirty="0" err="1"/>
              <a:t>הובלה</a:t>
            </a:r>
            <a:r>
              <a:rPr lang="en-US" sz="2400" dirty="0"/>
              <a:t> </a:t>
            </a:r>
            <a:r>
              <a:rPr lang="en-US" sz="2400" dirty="0" err="1"/>
              <a:t>למפעל</a:t>
            </a:r>
            <a:endParaRPr lang="en-US" sz="2400" dirty="0"/>
          </a:p>
          <a:p>
            <a:pPr algn="r"/>
            <a:r>
              <a:rPr lang="en-US" sz="2400" dirty="0" err="1"/>
              <a:t>ייצור</a:t>
            </a:r>
            <a:r>
              <a:rPr lang="en-US" sz="2400" dirty="0"/>
              <a:t> </a:t>
            </a:r>
            <a:r>
              <a:rPr lang="en-US" sz="2400" dirty="0" err="1"/>
              <a:t>מזון</a:t>
            </a:r>
            <a:r>
              <a:rPr lang="en-US" sz="2400" dirty="0"/>
              <a:t> </a:t>
            </a:r>
            <a:r>
              <a:rPr lang="he-IL" sz="2400" dirty="0" smtClean="0"/>
              <a:t>במפעל</a:t>
            </a:r>
          </a:p>
          <a:p>
            <a:pPr algn="r"/>
            <a:r>
              <a:rPr lang="en-US" sz="2400" dirty="0" err="1" smtClean="0"/>
              <a:t>אריזה</a:t>
            </a:r>
            <a:endParaRPr lang="en-US" sz="2400" dirty="0"/>
          </a:p>
          <a:p>
            <a:pPr algn="r"/>
            <a:r>
              <a:rPr lang="en-US" sz="2400" dirty="0" err="1"/>
              <a:t>הובלה</a:t>
            </a:r>
            <a:r>
              <a:rPr lang="en-US" sz="2400" dirty="0"/>
              <a:t> </a:t>
            </a:r>
            <a:r>
              <a:rPr lang="en-US" sz="2400" dirty="0" err="1"/>
              <a:t>לחנות</a:t>
            </a:r>
            <a:r>
              <a:rPr lang="en-US" sz="2400" dirty="0"/>
              <a:t> / </a:t>
            </a:r>
            <a:r>
              <a:rPr lang="en-US" sz="2400" dirty="0" err="1"/>
              <a:t>מסעדה</a:t>
            </a:r>
            <a:endParaRPr lang="en-US" sz="2400" dirty="0"/>
          </a:p>
          <a:p>
            <a:pPr algn="r"/>
            <a:endParaRPr lang="en-US" sz="2400" dirty="0"/>
          </a:p>
        </p:txBody>
      </p:sp>
      <p:pic>
        <p:nvPicPr>
          <p:cNvPr id="7" name="image107.png" descr="C:\Users\suser\Documents\תזונה בת קיימא\Infographic_HEBREW_04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-117231"/>
            <a:ext cx="5568462" cy="697523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772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88123" y="436751"/>
            <a:ext cx="1690091" cy="63806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הכחדת</a:t>
            </a: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מיני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בעלי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חיים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Calibri"/>
                <a:ea typeface="Calibri"/>
                <a:cs typeface="Calibri"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5874259" y="436751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כריתת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יערות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52928" y="377584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הכחדת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מיני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צמחים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29295" y="436751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זיהום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מקורות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המים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17378" y="2842726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פליטות</a:t>
            </a: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גזים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של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בעלי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החיים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60379" y="2842727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ניצול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כמויות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גדולות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של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מים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45891" y="2802423"/>
            <a:ext cx="1804598" cy="996802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שימוש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בחומרי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הדברה</a:t>
            </a:r>
            <a:r>
              <a:rPr lang="en-US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הגורמים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לזיהום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הקרקע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ומקורות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המים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endParaRPr lang="en-US" sz="160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77652" y="4829398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פגיעה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בקרקע</a:t>
            </a:r>
            <a:r>
              <a:rPr lang="en-US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/>
            </a:r>
            <a:br>
              <a:rPr lang="en-US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</a:b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(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סחף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קרקע</a:t>
            </a:r>
            <a:r>
              <a:rPr lang="he-IL" sz="16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)</a:t>
            </a:r>
            <a:endParaRPr lang="en-US" sz="160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39976" y="410817"/>
            <a:ext cx="1892597" cy="111618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שימוש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בחשמל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במפעל</a:t>
            </a:r>
            <a:r>
              <a:rPr lang="en-US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/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בחנות</a:t>
            </a:r>
            <a:r>
              <a:rPr lang="en-US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–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ותרומה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לפליטות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גזי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חממה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וזיהום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אוויר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98460" y="2883034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endParaRPr lang="he-IL" sz="1600" dirty="0" smtClean="0">
              <a:solidFill>
                <a:srgbClr val="00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שריפת</a:t>
            </a: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דלק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לתחבורה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Calibri"/>
                <a:ea typeface="Calibri"/>
                <a:cs typeface="Calibri"/>
              </a:rPr>
              <a:t> 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35924" y="4860614"/>
            <a:ext cx="1520548" cy="1052562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פליטות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של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גזי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חממה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42750" y="1466682"/>
            <a:ext cx="1940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200" dirty="0" smtClean="0"/>
              <a:t>כדי לגדל בעלי חיים למאכל  או כדי לגדל מזון מן הצומח צורכים שטחים עצומים ולשם כך כורתים יערות רבים בהם נמצאים צמחים ייחודיים שהולכים ונעלמים. 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10187307" y="2842728"/>
            <a:ext cx="1520548" cy="916191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הפרשות בעלי</a:t>
            </a:r>
            <a:r>
              <a:rPr lang="he-IL" sz="16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he-IL" sz="16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החיים</a:t>
            </a:r>
            <a:endParaRPr lang="en-US" sz="1600" dirty="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0958099" y="1144925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6357022" y="3625771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2350832" y="968907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598401" y="1109286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43365" y="1161905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9105853" y="1290307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10830866" y="3567882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7471943" y="5745589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2162901" y="3593600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4286484" y="3535709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5046758" y="5531103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636253" y="1491359"/>
            <a:ext cx="1770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dirty="0"/>
              <a:t>חומרי ההדברה והתשטיפים </a:t>
            </a:r>
            <a:r>
              <a:rPr lang="he-IL" sz="1100" dirty="0" smtClean="0"/>
              <a:t>מחלחלים </a:t>
            </a:r>
            <a:r>
              <a:rPr lang="he-IL" sz="1100" dirty="0"/>
              <a:t>למי התהום ומגיעים לנחלים ומזהמים את מקורות המים המתוקים</a:t>
            </a:r>
            <a:endParaRPr lang="en-US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6448190" y="6084132"/>
            <a:ext cx="23724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dirty="0" smtClean="0"/>
              <a:t>גזי החממה נפלטים ממפעלים, תחנות כוח, פליטות  גזים של בעלי חיים, כריתת יערות, תחבורה ועוד.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10119524" y="4029617"/>
            <a:ext cx="1422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dirty="0"/>
              <a:t>בעלי החיים מייצרים כמויות אדירות של הפרשות (צואה ושתן) היוצרים תשטיפים     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7596198" y="3903231"/>
            <a:ext cx="231022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he-IL" sz="1100" dirty="0" smtClean="0"/>
              <a:t>במהלך חייהם של בעלי החיים בתעשיית הבשר,  יש להשקותם בכמויות אדירות של מים.</a:t>
            </a:r>
          </a:p>
          <a:p>
            <a:pPr marL="228600" indent="-228600">
              <a:buAutoNum type="arabicPeriod"/>
            </a:pPr>
            <a:r>
              <a:rPr lang="he-IL" sz="1100" dirty="0" smtClean="0"/>
              <a:t>גידול מזון מן הצומח בשטחים חקלאיים מצריכים השקייה אדירה 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5311275" y="3984755"/>
            <a:ext cx="2027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e-IL" sz="1000" dirty="0" smtClean="0"/>
              <a:t>בשדות חקלאיים בהם מגדלים מזון יש שימוש  אינטנסיבי בחומרי הדברה שמחלחלים לקרקע ומזהמים את מקורות המים</a:t>
            </a:r>
            <a:endParaRPr lang="en-US" sz="1000" u="none" strike="noStrike" dirty="0">
              <a:effectLst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35431" y="3845321"/>
            <a:ext cx="170249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dirty="0" smtClean="0"/>
              <a:t>בעלי החיים הגדולים (פרות, כבשים וחזירים) פולטים  גזים לאוויר המצטברים ולהם השפעה משמעותית על שינויי האקלים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879231" y="4029617"/>
            <a:ext cx="223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200" dirty="0"/>
              <a:t>בתהליך ייצור המזון יש צורך בשינוע בלתי פוסק של המזון </a:t>
            </a:r>
            <a:r>
              <a:rPr lang="he-IL" sz="1200" dirty="0" smtClean="0"/>
              <a:t>למפעל/לחנות/שינוע המזון עבור בעלי החיים וכו'.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261084" y="5983633"/>
            <a:ext cx="17536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dirty="0" smtClean="0"/>
              <a:t>סחף קרקע נגרם מכריתת יערות וחקלאות אינטנסיבית.  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5622208" y="1547392"/>
            <a:ext cx="1940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200" dirty="0" smtClean="0"/>
              <a:t>כדי לגדל בעלי חיים למאכל  או כדי לגדל מזון מן הצומח צורכים שטחים עצומים ולשם כך כורתים יערות רבים.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1437311" y="1431459"/>
            <a:ext cx="1940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200" dirty="0" smtClean="0"/>
              <a:t>כדי לגדל בעלי חיים למאכל  או כדי לגדל מזון מן הצומח צורכים שטחים עצומים ולשם כך כורתים יערות רבים בהם נמצאים בעלי חיים ייחודיים שהולכים ונעלמים. 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7891670" y="1667817"/>
            <a:ext cx="1940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200" dirty="0" smtClean="0"/>
              <a:t>בתהליך ייצור המזון ושימורו יש צורך בשימוש בחשמל במפעל העיבוד/אריזה/חנות. בתהליך ייצור החשמל  (תחנות כח) נפלטים גזי חממה רבים.</a:t>
            </a:r>
            <a:endParaRPr lang="en-US" sz="1200" dirty="0"/>
          </a:p>
        </p:txBody>
      </p:sp>
      <p:sp>
        <p:nvSpPr>
          <p:cNvPr id="44" name="Down Arrow 43"/>
          <p:cNvSpPr/>
          <p:nvPr/>
        </p:nvSpPr>
        <p:spPr>
          <a:xfrm>
            <a:off x="8729485" y="3543241"/>
            <a:ext cx="182336" cy="382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05508" y="306510"/>
            <a:ext cx="10515600" cy="1325563"/>
          </a:xfrm>
        </p:spPr>
        <p:txBody>
          <a:bodyPr/>
          <a:lstStyle/>
          <a:p>
            <a:r>
              <a:rPr lang="he-IL" b="0" i="0" dirty="0">
                <a:solidFill>
                  <a:srgbClr val="000000"/>
                </a:solidFill>
                <a:effectLst/>
                <a:latin typeface="YouTube Noto"/>
              </a:rPr>
              <a:t> מהי </a:t>
            </a:r>
            <a:r>
              <a:rPr lang="he-IL" b="0" i="0" dirty="0">
                <a:solidFill>
                  <a:srgbClr val="000000"/>
                </a:solidFill>
                <a:effectLst/>
                <a:latin typeface="YouTube Noto"/>
                <a:hlinkClick r:id="rId3"/>
              </a:rPr>
              <a:t>התעשייה ההרסנית </a:t>
            </a:r>
            <a:r>
              <a:rPr lang="he-IL" b="0" i="0" dirty="0">
                <a:solidFill>
                  <a:srgbClr val="000000"/>
                </a:solidFill>
                <a:effectLst/>
                <a:latin typeface="YouTube Noto"/>
              </a:rPr>
              <a:t>ביותר לכדור הארץ?</a:t>
            </a:r>
            <a:endParaRPr lang="en-US" dirty="0"/>
          </a:p>
        </p:txBody>
      </p:sp>
      <p:pic>
        <p:nvPicPr>
          <p:cNvPr id="9" name="LOaSEtrB_w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41749" y="1824822"/>
            <a:ext cx="7304314" cy="410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17408</TotalTime>
  <Words>302</Words>
  <Application>Microsoft Office PowerPoint</Application>
  <PresentationFormat>Custom</PresentationFormat>
  <Paragraphs>38</Paragraphs>
  <Slides>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ערכת נושא Office</vt:lpstr>
      <vt:lpstr>PowerPoint Presentation</vt:lpstr>
      <vt:lpstr>המזון שלנו – מהשדה לצלחת</vt:lpstr>
      <vt:lpstr>PowerPoint Presentation</vt:lpstr>
      <vt:lpstr> מהי התעשייה ההרסנית ביותר לכדור הארץ?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מזון בריאות וסביבה</dc:title>
  <dc:creator>Nirit Lavie-Alon</dc:creator>
  <cp:lastModifiedBy>Michal</cp:lastModifiedBy>
  <cp:revision>69</cp:revision>
  <dcterms:created xsi:type="dcterms:W3CDTF">2017-05-28T16:00:37Z</dcterms:created>
  <dcterms:modified xsi:type="dcterms:W3CDTF">2018-08-14T18:26:58Z</dcterms:modified>
</cp:coreProperties>
</file>