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6" r:id="rId4"/>
    <p:sldId id="257" r:id="rId5"/>
    <p:sldId id="258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0885-A233-4D52-AD1E-EFE764727151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1693-D80C-48C9-AE44-4E5CA3401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6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0885-A233-4D52-AD1E-EFE764727151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1693-D80C-48C9-AE44-4E5CA3401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9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0885-A233-4D52-AD1E-EFE764727151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1693-D80C-48C9-AE44-4E5CA3401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1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0885-A233-4D52-AD1E-EFE764727151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1693-D80C-48C9-AE44-4E5CA3401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59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0885-A233-4D52-AD1E-EFE764727151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1693-D80C-48C9-AE44-4E5CA3401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912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0885-A233-4D52-AD1E-EFE764727151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1693-D80C-48C9-AE44-4E5CA3401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57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0885-A233-4D52-AD1E-EFE764727151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1693-D80C-48C9-AE44-4E5CA3401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9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0885-A233-4D52-AD1E-EFE764727151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1693-D80C-48C9-AE44-4E5CA3401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63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0885-A233-4D52-AD1E-EFE764727151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1693-D80C-48C9-AE44-4E5CA3401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1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0885-A233-4D52-AD1E-EFE764727151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1693-D80C-48C9-AE44-4E5CA3401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93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0885-A233-4D52-AD1E-EFE764727151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1693-D80C-48C9-AE44-4E5CA3401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83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90885-A233-4D52-AD1E-EFE764727151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B1693-D80C-48C9-AE44-4E5CA3401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jpe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C5C896A-7E47-4A51-BBAA-932931FFA6F0}"/>
              </a:ext>
            </a:extLst>
          </p:cNvPr>
          <p:cNvGrpSpPr/>
          <p:nvPr/>
        </p:nvGrpSpPr>
        <p:grpSpPr>
          <a:xfrm>
            <a:off x="0" y="1"/>
            <a:ext cx="9144000" cy="6858001"/>
            <a:chOff x="0" y="0"/>
            <a:chExt cx="12192000" cy="6858001"/>
          </a:xfrm>
        </p:grpSpPr>
        <p:pic>
          <p:nvPicPr>
            <p:cNvPr id="1030" name="Picture 6" descr="Bombe atomique, ast&amp;eacute;ro&amp;iuml;de... 3 id&amp;eacute;es folles pour coloniser Mars">
              <a:extLst>
                <a:ext uri="{FF2B5EF4-FFF2-40B4-BE49-F238E27FC236}">
                  <a16:creationId xmlns:a16="http://schemas.microsoft.com/office/drawing/2014/main" xmlns="" id="{CC88782E-3EA3-4344-8C12-4E014E9F4D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0" y="973957"/>
              <a:ext cx="12184769" cy="5884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004AEAE3-B2AE-437A-83E6-DA3F59CB7140}"/>
                </a:ext>
              </a:extLst>
            </p:cNvPr>
            <p:cNvSpPr/>
            <p:nvPr/>
          </p:nvSpPr>
          <p:spPr>
            <a:xfrm>
              <a:off x="0" y="0"/>
              <a:ext cx="12192000" cy="98213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xmlns="" id="{EB95F119-667B-46D7-A5AF-B20FA194F28B}"/>
              </a:ext>
            </a:extLst>
          </p:cNvPr>
          <p:cNvSpPr/>
          <p:nvPr/>
        </p:nvSpPr>
        <p:spPr>
          <a:xfrm>
            <a:off x="4574711" y="1150569"/>
            <a:ext cx="4076700" cy="1405466"/>
          </a:xfrm>
          <a:prstGeom prst="wedgeEllipseCallout">
            <a:avLst>
              <a:gd name="adj1" fmla="val -32048"/>
              <a:gd name="adj2" fmla="val 93825"/>
            </a:avLst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598385D-CBF5-4775-968B-64954E6E1FDC}"/>
              </a:ext>
            </a:extLst>
          </p:cNvPr>
          <p:cNvSpPr txBox="1"/>
          <p:nvPr/>
        </p:nvSpPr>
        <p:spPr>
          <a:xfrm>
            <a:off x="5148064" y="1449336"/>
            <a:ext cx="37577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4400" dirty="0">
                <a:solidFill>
                  <a:schemeClr val="bg1"/>
                </a:solidFill>
              </a:rPr>
              <a:t>מושבה בחלל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663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037" y="1052736"/>
            <a:ext cx="8229600" cy="4525963"/>
          </a:xfrm>
        </p:spPr>
        <p:txBody>
          <a:bodyPr/>
          <a:lstStyle/>
          <a:p>
            <a:pPr marL="0" indent="0" algn="r" rtl="1">
              <a:buNone/>
            </a:pPr>
            <a:r>
              <a:rPr lang="he-IL" sz="72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אז מאיפה הכל מגיע?</a:t>
            </a:r>
          </a:p>
          <a:p>
            <a:pPr marL="0" indent="0" algn="r" rtl="1">
              <a:buNone/>
            </a:pPr>
            <a:endParaRPr lang="he-IL" dirty="0"/>
          </a:p>
        </p:txBody>
      </p:sp>
      <p:pic>
        <p:nvPicPr>
          <p:cNvPr id="1026" name="Picture 2" descr="×ª××¦××ª ×ª××× × ×¢×××¨ âªnatural sources earth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50743"/>
            <a:ext cx="5938748" cy="3361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13924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humbs.dreamstime.com/z/limestone-quarry-2729374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12"/>
          <a:stretch/>
        </p:blipFill>
        <p:spPr bwMode="auto">
          <a:xfrm>
            <a:off x="5222804" y="476672"/>
            <a:ext cx="2796474" cy="2147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6" name="Picture 8" descr="×ª××× × ×§×©××¨×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648" y="3256666"/>
            <a:ext cx="2771800" cy="2147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AutoShape 14" descr="×ª××¦××ª ×ª××× × ×¢×××¨ âªcottonâ¬â"/>
          <p:cNvSpPr>
            <a:spLocks noChangeAspect="1" noChangeArrowheads="1"/>
          </p:cNvSpPr>
          <p:nvPr/>
        </p:nvSpPr>
        <p:spPr bwMode="auto">
          <a:xfrm>
            <a:off x="293167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6" descr="×ª××¦××ª ×ª××× × ×¢×××¨ âªcottonâ¬â"/>
          <p:cNvSpPr>
            <a:spLocks noChangeAspect="1" noChangeArrowheads="1"/>
          </p:cNvSpPr>
          <p:nvPr/>
        </p:nvSpPr>
        <p:spPr bwMode="auto">
          <a:xfrm>
            <a:off x="445567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6" name="Picture 18" descr="×ª××¦××ª ×ª××× × ×¢×××¨ âªcottonâ¬â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39" y="339703"/>
            <a:ext cx="2914482" cy="2264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68" name="Picture 20" descr="×ª××× × ×§×©××¨×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6" y="3256666"/>
            <a:ext cx="2805945" cy="2147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4" name="Down Arrow 13"/>
          <p:cNvSpPr/>
          <p:nvPr/>
        </p:nvSpPr>
        <p:spPr>
          <a:xfrm>
            <a:off x="2378024" y="2418317"/>
            <a:ext cx="419887" cy="87248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6541971" y="2604327"/>
            <a:ext cx="419887" cy="87248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169821" y="2604327"/>
            <a:ext cx="1917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b="1" dirty="0" smtClean="0"/>
              <a:t>מחצבות אבן גיר וחרסית להפקת מלט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797911" y="2661962"/>
            <a:ext cx="1982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b="1" dirty="0" smtClean="0"/>
              <a:t>גידול הצמח כותנה להכנת בדים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25007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×ª××¦××ª ×ª××× × ×¢×××¨ âªBauxiteâ¬â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103" y="548680"/>
            <a:ext cx="2797200" cy="2147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10" descr="×ª××× × ×§×©××¨×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815" y="548680"/>
            <a:ext cx="2772000" cy="2147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TextBox 6"/>
          <p:cNvSpPr txBox="1"/>
          <p:nvPr/>
        </p:nvSpPr>
        <p:spPr>
          <a:xfrm>
            <a:off x="5148064" y="2852935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b="1" dirty="0" smtClean="0"/>
              <a:t>מחצבות בוקסיט מהם מפיקים אלומינים, למשל לבניית אופניים ופחיות שתייה</a:t>
            </a:r>
            <a:endParaRPr lang="en-US" b="1" dirty="0"/>
          </a:p>
        </p:txBody>
      </p:sp>
      <p:pic>
        <p:nvPicPr>
          <p:cNvPr id="3074" name="Picture 2" descr="×ª××¦××ª ×ª××× × ×¢×××¨ âªbicycleâ¬â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270" y="4462652"/>
            <a:ext cx="2847975" cy="2147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Down Arrow 7"/>
          <p:cNvSpPr/>
          <p:nvPr/>
        </p:nvSpPr>
        <p:spPr>
          <a:xfrm rot="1631101">
            <a:off x="3912295" y="2892413"/>
            <a:ext cx="486208" cy="1296144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×ª××× × ×§×©××¨×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495" y="4564540"/>
            <a:ext cx="2592288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2" name="Down Arrow 11"/>
          <p:cNvSpPr/>
          <p:nvPr/>
        </p:nvSpPr>
        <p:spPr>
          <a:xfrm rot="20229226">
            <a:off x="4672330" y="2909776"/>
            <a:ext cx="486208" cy="1296144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44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×ª××¦××ª ×ª××× × ×¢×××¨ âªCoal miningâ¬â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×ª××¦××ª ×ª××× × ×¢×××¨ âªCoal miningâ¬â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×ª××¦××ª ×ª××× × ×¢×××¨ âªCoal miningâ¬â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 descr="File:Coal M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214" y="132062"/>
            <a:ext cx="3202219" cy="2121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6" name="Picture 10" descr="×ª××¦××ª ×ª××× × ×¢×××¨ ××¤×§×ª ××©××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287" y="2401563"/>
            <a:ext cx="3177289" cy="2108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8" name="Picture 12" descr="×ª××¦××ª ×ª××× × ×¢×××¨ âªlighting houseâ¬â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529038"/>
            <a:ext cx="3182111" cy="21081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Curved Left Arrow 7"/>
          <p:cNvSpPr/>
          <p:nvPr/>
        </p:nvSpPr>
        <p:spPr>
          <a:xfrm rot="848950">
            <a:off x="6613089" y="2573721"/>
            <a:ext cx="992639" cy="1000319"/>
          </a:xfrm>
          <a:prstGeom prst="curved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Left Arrow 11"/>
          <p:cNvSpPr/>
          <p:nvPr/>
        </p:nvSpPr>
        <p:spPr>
          <a:xfrm rot="848950">
            <a:off x="3717087" y="4831295"/>
            <a:ext cx="992639" cy="1000319"/>
          </a:xfrm>
          <a:prstGeom prst="curved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9632" y="491746"/>
            <a:ext cx="3446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b="1" dirty="0" smtClean="0"/>
              <a:t>לייצור חשמל יש לכרות פחם, להעבירו לתחנת כח ושריפתו לייצור אנרגיה  - עבור כלל שימושי החשמל שאנו מכירים היום.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5652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×ª××¦××ª ×ª××× × ×¢×××¨ âªglassâ¬â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993" y="4007297"/>
            <a:ext cx="1224136" cy="237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 descr="×ª××¦××ª ×ª××× × ×¢×××¨ âªSand miningâ¬â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5"/>
          <a:stretch/>
        </p:blipFill>
        <p:spPr bwMode="auto">
          <a:xfrm>
            <a:off x="5525271" y="476672"/>
            <a:ext cx="3350041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Down Arrow 7"/>
          <p:cNvSpPr/>
          <p:nvPr/>
        </p:nvSpPr>
        <p:spPr>
          <a:xfrm>
            <a:off x="6820118" y="2822949"/>
            <a:ext cx="419887" cy="87248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195595" y="2977021"/>
            <a:ext cx="1917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b="1" dirty="0" smtClean="0"/>
              <a:t>כריית חול להכנת זכוכית</a:t>
            </a:r>
            <a:endParaRPr lang="en-US" b="1" dirty="0"/>
          </a:p>
        </p:txBody>
      </p:sp>
      <p:pic>
        <p:nvPicPr>
          <p:cNvPr id="10" name="Picture 3" descr="9677-004-5B5C4E6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03" y="692696"/>
            <a:ext cx="3350041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9" descr="×ª××¦××ª ×ª××× × ×¢×××¨ âªmedicineâ¬â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1" descr="×ª××¦××ª ×ª××× × ×¢×××¨ âªmedicineâ¬â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3" name="Picture 13" descr="pill, diet supplements, capsule, treatment, medicine, prescription, health ca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64" y="4007297"/>
            <a:ext cx="3350041" cy="2234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4" name="Down Arrow 13"/>
          <p:cNvSpPr/>
          <p:nvPr/>
        </p:nvSpPr>
        <p:spPr>
          <a:xfrm>
            <a:off x="1784642" y="3006583"/>
            <a:ext cx="419887" cy="87248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675887" y="2955733"/>
            <a:ext cx="1917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b="1" dirty="0" smtClean="0"/>
              <a:t>גידול צמחים ופטריות לייצור תרופות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41943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45125" y="1283816"/>
            <a:ext cx="6645228" cy="5234062"/>
            <a:chOff x="1820593" y="1507134"/>
            <a:chExt cx="6645228" cy="52340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0593" y="1604788"/>
              <a:ext cx="6645228" cy="5136408"/>
            </a:xfrm>
            <a:prstGeom prst="rect">
              <a:avLst/>
            </a:prstGeom>
          </p:spPr>
        </p:pic>
        <p:pic>
          <p:nvPicPr>
            <p:cNvPr id="6" name="Picture 5" descr="Image result for beef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0077" y="1507134"/>
              <a:ext cx="1255744" cy="951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Cheese, Food, Yellow, Edam Cheese, Slice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851302" y="3297857"/>
              <a:ext cx="717550" cy="85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Image result for eg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6389" y="4866687"/>
              <a:ext cx="409769" cy="58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Related image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323" y="5241460"/>
              <a:ext cx="628029" cy="421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Image result for lentils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6101" y="4882609"/>
              <a:ext cx="70251" cy="45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Image result for tomato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8503" y="5320239"/>
              <a:ext cx="604029" cy="684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Image result for lentils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7288" y="5489781"/>
              <a:ext cx="749785" cy="487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Image result for beans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8409" y="5320239"/>
              <a:ext cx="744265" cy="492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Image result for rice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648" y="5280849"/>
              <a:ext cx="546086" cy="342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239423" y="249736"/>
            <a:ext cx="8229600" cy="1143000"/>
          </a:xfrm>
        </p:spPr>
        <p:txBody>
          <a:bodyPr>
            <a:normAutofit fontScale="90000"/>
          </a:bodyPr>
          <a:lstStyle/>
          <a:p>
            <a:pPr algn="r" rtl="1"/>
            <a:r>
              <a:rPr lang="he-IL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כמות </a:t>
            </a:r>
            <a:r>
              <a:rPr lang="he-IL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פליטות גזי החממה </a:t>
            </a:r>
            <a:r>
              <a:rPr lang="he-IL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של מזונות שונים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565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28937" y="57954"/>
            <a:ext cx="7967517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כמות </a:t>
            </a:r>
            <a:r>
              <a:rPr lang="he-IL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מים</a:t>
            </a:r>
            <a:r>
              <a:rPr lang="he-I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הנדרשת לייצור מזונות שונים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69537" y="1589753"/>
            <a:ext cx="6538874" cy="4972150"/>
            <a:chOff x="1763275" y="1452027"/>
            <a:chExt cx="6839187" cy="528632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63275" y="1452027"/>
              <a:ext cx="6839187" cy="5286328"/>
            </a:xfrm>
            <a:prstGeom prst="rect">
              <a:avLst/>
            </a:prstGeom>
          </p:spPr>
        </p:pic>
        <p:pic>
          <p:nvPicPr>
            <p:cNvPr id="7" name="Picture 2" descr="Image result for beef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6368" y="1512772"/>
              <a:ext cx="1255743" cy="951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Cheese, Food, Yellow, Edam Cheese, Slice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823310" y="4018514"/>
              <a:ext cx="717550" cy="85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Image result for eg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8374" y="4771831"/>
              <a:ext cx="409769" cy="58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Image result for wheat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1120" y="5064523"/>
              <a:ext cx="686732" cy="666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Image result for soybean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7695" y="5216078"/>
              <a:ext cx="466194" cy="514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2" descr="Image result for orange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6563" y="5357215"/>
              <a:ext cx="613002" cy="583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4" descr="Related image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4918" y="5648735"/>
              <a:ext cx="628029" cy="421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6" descr="Image result for lentils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3615" y="5696275"/>
              <a:ext cx="749785" cy="487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71207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he-IL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חלוקה סכמטית של סוגי המזון 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/>
            </a:r>
            <a:b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</a:br>
            <a:r>
              <a:rPr lang="he-IL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 לפי כמות צריכת המשאבים שלהם מהסביבה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2823464"/>
              </p:ext>
            </p:extLst>
          </p:nvPr>
        </p:nvGraphicFramePr>
        <p:xfrm>
          <a:off x="0" y="1772816"/>
          <a:ext cx="9144000" cy="5110029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4762986"/>
                <a:gridCol w="4381014"/>
              </a:tblGrid>
              <a:tr h="92214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3200" dirty="0">
                          <a:solidFill>
                            <a:srgbClr val="FF0000"/>
                          </a:solidFill>
                          <a:effectLst/>
                        </a:rPr>
                        <a:t>צריכת משאבים </a:t>
                      </a:r>
                      <a:r>
                        <a:rPr lang="he-IL" sz="3200" b="1" dirty="0">
                          <a:solidFill>
                            <a:srgbClr val="FF0000"/>
                          </a:solidFill>
                          <a:effectLst/>
                        </a:rPr>
                        <a:t>גבוהה</a:t>
                      </a:r>
                      <a:r>
                        <a:rPr lang="he-IL" sz="3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he-IL" sz="3200" dirty="0">
                          <a:effectLst/>
                        </a:rPr>
                        <a:t/>
                      </a:r>
                      <a:br>
                        <a:rPr lang="he-IL" sz="3200" dirty="0">
                          <a:effectLst/>
                        </a:rPr>
                      </a:br>
                      <a:r>
                        <a:rPr lang="he-IL" sz="1400" dirty="0">
                          <a:effectLst/>
                        </a:rPr>
                        <a:t>(מעל  3000 יחידות משאבי סביבה לייצור 1 ק"ג מוצר)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3200" dirty="0">
                          <a:solidFill>
                            <a:srgbClr val="00B050"/>
                          </a:solidFill>
                          <a:effectLst/>
                        </a:rPr>
                        <a:t>צריכת משאבים </a:t>
                      </a:r>
                      <a:r>
                        <a:rPr lang="he-IL" sz="3200" b="1" dirty="0" smtClean="0">
                          <a:solidFill>
                            <a:srgbClr val="00B050"/>
                          </a:solidFill>
                          <a:effectLst/>
                        </a:rPr>
                        <a:t>מופחתת</a:t>
                      </a:r>
                      <a:r>
                        <a:rPr lang="he-IL" sz="1800" dirty="0" smtClean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/>
                      </a:r>
                      <a:br>
                        <a:rPr lang="en-US" sz="1800" dirty="0" smtClean="0">
                          <a:effectLst/>
                        </a:rPr>
                      </a:br>
                      <a:r>
                        <a:rPr lang="he-IL" sz="1400" dirty="0" smtClean="0">
                          <a:effectLst/>
                        </a:rPr>
                        <a:t>(</a:t>
                      </a:r>
                      <a:r>
                        <a:rPr lang="he-IL" sz="1400" dirty="0">
                          <a:effectLst/>
                        </a:rPr>
                        <a:t>עד  3000 יחידות משאבי סביבה לייצור 1 ק"ג מוצר)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8030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15,500 בקר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300 תפוח אדמה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8030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9,100 אגוזים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500 תפוז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8030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8,800 כבש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600 תפוח עץ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8030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5,900 עדשים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1,000 חלב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8030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5,600 חמאה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1,300 אורז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8030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5,100 גבינה צהובה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1,800סויה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8030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4,300 עוף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1,800 חיטה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8030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3,300 ביצים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2,000 שעועית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8257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3,100 שמן זית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8030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סה"כ</a:t>
                      </a:r>
                      <a:r>
                        <a:rPr lang="he-IL" sz="1800" dirty="0" smtClean="0">
                          <a:effectLst/>
                        </a:rPr>
                        <a:t>:   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b="1" dirty="0" smtClean="0">
                          <a:effectLst/>
                        </a:rPr>
                        <a:t>60,700</a:t>
                      </a:r>
                      <a:r>
                        <a:rPr lang="he-IL" sz="1800" b="1" dirty="0" smtClean="0">
                          <a:effectLst/>
                        </a:rPr>
                        <a:t>  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 smtClean="0">
                          <a:effectLst/>
                        </a:rPr>
                        <a:t>סה"כ:   </a:t>
                      </a:r>
                      <a:r>
                        <a:rPr lang="en-US" sz="1800" b="1" dirty="0" smtClean="0">
                          <a:effectLst/>
                        </a:rPr>
                        <a:t> 9300</a:t>
                      </a:r>
                      <a:r>
                        <a:rPr lang="he-IL" sz="1800" b="1" dirty="0" smtClean="0">
                          <a:effectLst/>
                        </a:rPr>
                        <a:t>   </a:t>
                      </a:r>
                      <a:r>
                        <a:rPr lang="he-IL" sz="1800" dirty="0" smtClean="0">
                          <a:effectLst/>
                        </a:rPr>
                        <a:t>    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8257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סך כל יחידות משאבי הסביבה המוצגים: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70,000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976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2752</TotalTime>
  <Words>134</Words>
  <Application>Microsoft Office PowerPoint</Application>
  <PresentationFormat>On-screen Show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כמות פליטות גזי החממה של מזונות שונים</vt:lpstr>
      <vt:lpstr>PowerPoint Presentation</vt:lpstr>
      <vt:lpstr>חלוקה סכמטית של סוגי המזון   לפי כמות צריכת המשאבים שלהם מהסביבה</vt:lpstr>
    </vt:vector>
  </TitlesOfParts>
  <Company>Windows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Michal</dc:creator>
  <cp:lastModifiedBy>Michal</cp:lastModifiedBy>
  <cp:revision>14</cp:revision>
  <dcterms:created xsi:type="dcterms:W3CDTF">2018-08-11T10:06:22Z</dcterms:created>
  <dcterms:modified xsi:type="dcterms:W3CDTF">2018-08-13T09:59:55Z</dcterms:modified>
</cp:coreProperties>
</file>