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08" r:id="rId2"/>
    <p:sldId id="265" r:id="rId3"/>
    <p:sldId id="266" r:id="rId4"/>
    <p:sldId id="267" r:id="rId5"/>
    <p:sldId id="268" r:id="rId6"/>
    <p:sldId id="269" r:id="rId7"/>
    <p:sldId id="270" r:id="rId8"/>
    <p:sldId id="294" r:id="rId9"/>
    <p:sldId id="271" r:id="rId10"/>
    <p:sldId id="295" r:id="rId11"/>
    <p:sldId id="272" r:id="rId12"/>
    <p:sldId id="273" r:id="rId13"/>
    <p:sldId id="275" r:id="rId14"/>
    <p:sldId id="296" r:id="rId15"/>
    <p:sldId id="297" r:id="rId16"/>
    <p:sldId id="278" r:id="rId17"/>
    <p:sldId id="279" r:id="rId18"/>
    <p:sldId id="280" r:id="rId19"/>
    <p:sldId id="281" r:id="rId20"/>
    <p:sldId id="298" r:id="rId21"/>
    <p:sldId id="306" r:id="rId22"/>
    <p:sldId id="307" r:id="rId23"/>
    <p:sldId id="287" r:id="rId24"/>
    <p:sldId id="289" r:id="rId25"/>
    <p:sldId id="302" r:id="rId26"/>
    <p:sldId id="303" r:id="rId27"/>
    <p:sldId id="292" r:id="rId28"/>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8981D"/>
    <a:srgbClr val="78C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2048" autoAdjust="0"/>
  </p:normalViewPr>
  <p:slideViewPr>
    <p:cSldViewPr snapToGrid="0">
      <p:cViewPr varScale="1">
        <p:scale>
          <a:sx n="94" d="100"/>
          <a:sy n="94" d="100"/>
        </p:scale>
        <p:origin x="2082" y="78"/>
      </p:cViewPr>
      <p:guideLst>
        <p:guide orient="horz" pos="2160"/>
        <p:guide pos="2880"/>
      </p:guideLst>
    </p:cSldViewPr>
  </p:slideViewPr>
  <p:notesTextViewPr>
    <p:cViewPr>
      <p:scale>
        <a:sx n="1" d="1"/>
        <a:sy n="1" d="1"/>
      </p:scale>
      <p:origin x="0" y="0"/>
    </p:cViewPr>
  </p:notesTextViewPr>
  <p:notesViewPr>
    <p:cSldViewPr snapToGrid="0">
      <p:cViewPr varScale="1">
        <p:scale>
          <a:sx n="76" d="100"/>
          <a:sy n="76" d="100"/>
        </p:scale>
        <p:origin x="-2923"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0D33A1-CF4B-470F-9B3D-650046CC87FC}" type="doc">
      <dgm:prSet loTypeId="urn:microsoft.com/office/officeart/2005/8/layout/process2" loCatId="process" qsTypeId="urn:microsoft.com/office/officeart/2005/8/quickstyle/simple1" qsCatId="simple" csTypeId="urn:microsoft.com/office/officeart/2005/8/colors/accent1_2" csCatId="accent1" phldr="1"/>
      <dgm:spPr/>
    </dgm:pt>
    <dgm:pt modelId="{F91A6438-A81C-46FE-84B3-D82A58008ED8}">
      <dgm:prSet phldrT="[Text]" custT="1">
        <dgm:style>
          <a:lnRef idx="1">
            <a:schemeClr val="accent1"/>
          </a:lnRef>
          <a:fillRef idx="2">
            <a:schemeClr val="accent1"/>
          </a:fillRef>
          <a:effectRef idx="1">
            <a:schemeClr val="accent1"/>
          </a:effectRef>
          <a:fontRef idx="minor">
            <a:schemeClr val="dk1"/>
          </a:fontRef>
        </dgm:style>
      </dgm:prSet>
      <dgm:spPr/>
      <dgm:t>
        <a:bodyPr/>
        <a:lstStyle/>
        <a:p>
          <a:pPr algn="ctr" rtl="1"/>
          <a:r>
            <a:rPr lang="he-IL" sz="1400" dirty="0">
              <a:cs typeface="+mn-cs"/>
            </a:rPr>
            <a:t>מנה אהובה עלי היא:</a:t>
          </a:r>
          <a:br>
            <a:rPr lang="en-US" sz="1400" dirty="0">
              <a:cs typeface="+mn-cs"/>
            </a:rPr>
          </a:br>
          <a:r>
            <a:rPr lang="he-IL" sz="1400" dirty="0">
              <a:cs typeface="+mn-cs"/>
            </a:rPr>
            <a:t>______________________________</a:t>
          </a:r>
          <a:endParaRPr lang="en-US" sz="1400" dirty="0">
            <a:cs typeface="+mn-cs"/>
          </a:endParaRPr>
        </a:p>
      </dgm:t>
    </dgm:pt>
    <dgm:pt modelId="{E331991C-1252-4FE0-BA1C-331E44C837D7}" type="parTrans" cxnId="{375A4953-3552-47E3-AE28-6056650E8728}">
      <dgm:prSet/>
      <dgm:spPr/>
      <dgm:t>
        <a:bodyPr/>
        <a:lstStyle/>
        <a:p>
          <a:endParaRPr lang="en-US" sz="1400">
            <a:cs typeface="+mn-cs"/>
          </a:endParaRPr>
        </a:p>
      </dgm:t>
    </dgm:pt>
    <dgm:pt modelId="{A3E97A3B-CEA6-4CF1-ABA5-2961F5874CE6}" type="sibTrans" cxnId="{375A4953-3552-47E3-AE28-6056650E8728}">
      <dgm:prSet custT="1">
        <dgm:style>
          <a:lnRef idx="1">
            <a:schemeClr val="accent3"/>
          </a:lnRef>
          <a:fillRef idx="2">
            <a:schemeClr val="accent3"/>
          </a:fillRef>
          <a:effectRef idx="1">
            <a:schemeClr val="accent3"/>
          </a:effectRef>
          <a:fontRef idx="minor">
            <a:schemeClr val="dk1"/>
          </a:fontRef>
        </dgm:style>
      </dgm:prSet>
      <dgm:spPr/>
      <dgm:t>
        <a:bodyPr/>
        <a:lstStyle/>
        <a:p>
          <a:endParaRPr lang="en-US" sz="1400">
            <a:cs typeface="+mn-cs"/>
          </a:endParaRPr>
        </a:p>
      </dgm:t>
    </dgm:pt>
    <dgm:pt modelId="{427A17EB-731C-4027-AA0F-46700C9F0026}">
      <dgm:prSet phldrT="[Text]" custT="1">
        <dgm:style>
          <a:lnRef idx="1">
            <a:schemeClr val="accent1"/>
          </a:lnRef>
          <a:fillRef idx="2">
            <a:schemeClr val="accent1"/>
          </a:fillRef>
          <a:effectRef idx="1">
            <a:schemeClr val="accent1"/>
          </a:effectRef>
          <a:fontRef idx="minor">
            <a:schemeClr val="dk1"/>
          </a:fontRef>
        </dgm:style>
      </dgm:prSet>
      <dgm:spPr/>
      <dgm:t>
        <a:bodyPr/>
        <a:lstStyle/>
        <a:p>
          <a:endParaRPr lang="he-IL" sz="1400" dirty="0">
            <a:cs typeface="+mn-cs"/>
          </a:endParaRPr>
        </a:p>
        <a:p>
          <a:endParaRPr lang="he-IL" sz="1400" dirty="0">
            <a:cs typeface="+mn-cs"/>
          </a:endParaRPr>
        </a:p>
        <a:p>
          <a:endParaRPr lang="he-IL" sz="1400" dirty="0">
            <a:cs typeface="+mn-cs"/>
          </a:endParaRPr>
        </a:p>
        <a:p>
          <a:r>
            <a:rPr lang="he-IL" sz="1400" dirty="0">
              <a:cs typeface="+mn-cs"/>
            </a:rPr>
            <a:t>ממה מכינים את המנה? אילו חומרים?</a:t>
          </a:r>
          <a:br>
            <a:rPr lang="en-US" sz="1400" dirty="0">
              <a:cs typeface="+mn-cs"/>
            </a:rPr>
          </a:br>
          <a:r>
            <a:rPr lang="he-IL" sz="1400" dirty="0">
              <a:cs typeface="+mn-cs"/>
            </a:rPr>
            <a:t>______________________________</a:t>
          </a:r>
        </a:p>
        <a:p>
          <a:pPr rtl="1"/>
          <a:r>
            <a:rPr lang="he-IL" sz="1400" dirty="0">
              <a:cs typeface="+mn-cs"/>
            </a:rPr>
            <a:t>______________________________</a:t>
          </a:r>
        </a:p>
        <a:p>
          <a:endParaRPr lang="he-IL" sz="1400" dirty="0">
            <a:cs typeface="+mn-cs"/>
          </a:endParaRPr>
        </a:p>
        <a:p>
          <a:endParaRPr lang="he-IL" sz="1400" dirty="0">
            <a:cs typeface="+mn-cs"/>
          </a:endParaRPr>
        </a:p>
        <a:p>
          <a:endParaRPr lang="en-US" sz="1400" dirty="0">
            <a:cs typeface="+mn-cs"/>
          </a:endParaRPr>
        </a:p>
      </dgm:t>
    </dgm:pt>
    <dgm:pt modelId="{C0455DCE-B713-44FD-82D4-C1BFB689F1CC}" type="parTrans" cxnId="{10DF5F6F-70AD-4710-A156-2FD3761F9E1F}">
      <dgm:prSet/>
      <dgm:spPr/>
      <dgm:t>
        <a:bodyPr/>
        <a:lstStyle/>
        <a:p>
          <a:endParaRPr lang="en-US" sz="1400">
            <a:cs typeface="+mn-cs"/>
          </a:endParaRPr>
        </a:p>
      </dgm:t>
    </dgm:pt>
    <dgm:pt modelId="{750972A9-AFD2-47E9-A555-4FCC42271380}" type="sibTrans" cxnId="{10DF5F6F-70AD-4710-A156-2FD3761F9E1F}">
      <dgm:prSet custT="1">
        <dgm:style>
          <a:lnRef idx="1">
            <a:schemeClr val="accent3"/>
          </a:lnRef>
          <a:fillRef idx="2">
            <a:schemeClr val="accent3"/>
          </a:fillRef>
          <a:effectRef idx="1">
            <a:schemeClr val="accent3"/>
          </a:effectRef>
          <a:fontRef idx="minor">
            <a:schemeClr val="dk1"/>
          </a:fontRef>
        </dgm:style>
      </dgm:prSet>
      <dgm:spPr/>
      <dgm:t>
        <a:bodyPr/>
        <a:lstStyle/>
        <a:p>
          <a:endParaRPr lang="en-US" sz="1400">
            <a:cs typeface="+mn-cs"/>
          </a:endParaRPr>
        </a:p>
      </dgm:t>
    </dgm:pt>
    <dgm:pt modelId="{6D707B49-6558-4450-BBC3-88EE15B2B5FB}">
      <dgm:prSet phldrT="[Text]" custT="1">
        <dgm:style>
          <a:lnRef idx="1">
            <a:schemeClr val="accent1"/>
          </a:lnRef>
          <a:fillRef idx="2">
            <a:schemeClr val="accent1"/>
          </a:fillRef>
          <a:effectRef idx="1">
            <a:schemeClr val="accent1"/>
          </a:effectRef>
          <a:fontRef idx="minor">
            <a:schemeClr val="dk1"/>
          </a:fontRef>
        </dgm:style>
      </dgm:prSet>
      <dgm:spPr/>
      <dgm:t>
        <a:bodyPr/>
        <a:lstStyle/>
        <a:p>
          <a:pPr algn="r"/>
          <a:r>
            <a:rPr lang="he-IL" sz="1400" dirty="0">
              <a:cs typeface="+mn-cs"/>
            </a:rPr>
            <a:t>נסו לתאר אילו משאבי טבע נדרשו כדי לייצר סוג מזון זה</a:t>
          </a:r>
          <a:br>
            <a:rPr lang="en-US" sz="1400" dirty="0">
              <a:cs typeface="+mn-cs"/>
            </a:rPr>
          </a:br>
          <a:r>
            <a:rPr lang="he-IL" sz="1400" dirty="0">
              <a:cs typeface="+mn-cs"/>
            </a:rPr>
            <a:t>__________________________________________________________________________________________________________________________________________________________________________________________</a:t>
          </a:r>
        </a:p>
      </dgm:t>
    </dgm:pt>
    <dgm:pt modelId="{676D12F7-3CD3-4589-9F9B-11CAB3883679}" type="parTrans" cxnId="{8D0DD31B-6911-4CE3-86BF-6C71BC51AC34}">
      <dgm:prSet/>
      <dgm:spPr/>
      <dgm:t>
        <a:bodyPr/>
        <a:lstStyle/>
        <a:p>
          <a:endParaRPr lang="en-US" sz="1400">
            <a:cs typeface="+mn-cs"/>
          </a:endParaRPr>
        </a:p>
      </dgm:t>
    </dgm:pt>
    <dgm:pt modelId="{53803B55-E744-4B32-B819-16534B982A97}" type="sibTrans" cxnId="{8D0DD31B-6911-4CE3-86BF-6C71BC51AC34}">
      <dgm:prSet/>
      <dgm:spPr/>
      <dgm:t>
        <a:bodyPr/>
        <a:lstStyle/>
        <a:p>
          <a:endParaRPr lang="en-US" sz="1400">
            <a:cs typeface="+mn-cs"/>
          </a:endParaRPr>
        </a:p>
      </dgm:t>
    </dgm:pt>
    <dgm:pt modelId="{10ED08B6-6EAA-41B8-8D80-7D97AAA98F76}" type="pres">
      <dgm:prSet presAssocID="{B20D33A1-CF4B-470F-9B3D-650046CC87FC}" presName="linearFlow" presStyleCnt="0">
        <dgm:presLayoutVars>
          <dgm:resizeHandles val="exact"/>
        </dgm:presLayoutVars>
      </dgm:prSet>
      <dgm:spPr/>
    </dgm:pt>
    <dgm:pt modelId="{566D3DB7-7030-4217-8763-0B6590F29055}" type="pres">
      <dgm:prSet presAssocID="{F91A6438-A81C-46FE-84B3-D82A58008ED8}" presName="node" presStyleLbl="node1" presStyleIdx="0" presStyleCnt="3">
        <dgm:presLayoutVars>
          <dgm:bulletEnabled val="1"/>
        </dgm:presLayoutVars>
      </dgm:prSet>
      <dgm:spPr/>
    </dgm:pt>
    <dgm:pt modelId="{37B62BD1-3C7F-412B-9FAF-0DE02AB0F064}" type="pres">
      <dgm:prSet presAssocID="{A3E97A3B-CEA6-4CF1-ABA5-2961F5874CE6}" presName="sibTrans" presStyleLbl="sibTrans2D1" presStyleIdx="0" presStyleCnt="2"/>
      <dgm:spPr/>
    </dgm:pt>
    <dgm:pt modelId="{E49A6313-A8EE-4B42-AB3E-5B42CBA00C82}" type="pres">
      <dgm:prSet presAssocID="{A3E97A3B-CEA6-4CF1-ABA5-2961F5874CE6}" presName="connectorText" presStyleLbl="sibTrans2D1" presStyleIdx="0" presStyleCnt="2"/>
      <dgm:spPr/>
    </dgm:pt>
    <dgm:pt modelId="{59CDBC6B-05E6-4A75-B2C5-96399A34CF5A}" type="pres">
      <dgm:prSet presAssocID="{427A17EB-731C-4027-AA0F-46700C9F0026}" presName="node" presStyleLbl="node1" presStyleIdx="1" presStyleCnt="3">
        <dgm:presLayoutVars>
          <dgm:bulletEnabled val="1"/>
        </dgm:presLayoutVars>
      </dgm:prSet>
      <dgm:spPr/>
    </dgm:pt>
    <dgm:pt modelId="{8CB4E910-6715-4D50-9814-A1E1B72F4C49}" type="pres">
      <dgm:prSet presAssocID="{750972A9-AFD2-47E9-A555-4FCC42271380}" presName="sibTrans" presStyleLbl="sibTrans2D1" presStyleIdx="1" presStyleCnt="2"/>
      <dgm:spPr/>
    </dgm:pt>
    <dgm:pt modelId="{E6E48899-C34B-416F-8F1C-1041B2D8081B}" type="pres">
      <dgm:prSet presAssocID="{750972A9-AFD2-47E9-A555-4FCC42271380}" presName="connectorText" presStyleLbl="sibTrans2D1" presStyleIdx="1" presStyleCnt="2"/>
      <dgm:spPr/>
    </dgm:pt>
    <dgm:pt modelId="{4A3A4C66-E025-4A02-B957-710B6AFFE25D}" type="pres">
      <dgm:prSet presAssocID="{6D707B49-6558-4450-BBC3-88EE15B2B5FB}" presName="node" presStyleLbl="node1" presStyleIdx="2" presStyleCnt="3" custScaleY="221848" custLinFactNeighborX="-557" custLinFactNeighborY="23451">
        <dgm:presLayoutVars>
          <dgm:bulletEnabled val="1"/>
        </dgm:presLayoutVars>
      </dgm:prSet>
      <dgm:spPr/>
    </dgm:pt>
  </dgm:ptLst>
  <dgm:cxnLst>
    <dgm:cxn modelId="{4B282601-60D1-4D12-8ED6-3D491CAC3BB4}" type="presOf" srcId="{A3E97A3B-CEA6-4CF1-ABA5-2961F5874CE6}" destId="{E49A6313-A8EE-4B42-AB3E-5B42CBA00C82}" srcOrd="1" destOrd="0" presId="urn:microsoft.com/office/officeart/2005/8/layout/process2"/>
    <dgm:cxn modelId="{8D0DD31B-6911-4CE3-86BF-6C71BC51AC34}" srcId="{B20D33A1-CF4B-470F-9B3D-650046CC87FC}" destId="{6D707B49-6558-4450-BBC3-88EE15B2B5FB}" srcOrd="2" destOrd="0" parTransId="{676D12F7-3CD3-4589-9F9B-11CAB3883679}" sibTransId="{53803B55-E744-4B32-B819-16534B982A97}"/>
    <dgm:cxn modelId="{7F4E1F5F-AB79-4D72-8141-5B53D5E4308F}" type="presOf" srcId="{427A17EB-731C-4027-AA0F-46700C9F0026}" destId="{59CDBC6B-05E6-4A75-B2C5-96399A34CF5A}" srcOrd="0" destOrd="0" presId="urn:microsoft.com/office/officeart/2005/8/layout/process2"/>
    <dgm:cxn modelId="{10DF5F6F-70AD-4710-A156-2FD3761F9E1F}" srcId="{B20D33A1-CF4B-470F-9B3D-650046CC87FC}" destId="{427A17EB-731C-4027-AA0F-46700C9F0026}" srcOrd="1" destOrd="0" parTransId="{C0455DCE-B713-44FD-82D4-C1BFB689F1CC}" sibTransId="{750972A9-AFD2-47E9-A555-4FCC42271380}"/>
    <dgm:cxn modelId="{48D86451-5F69-472F-A95A-A6F886F78FD2}" type="presOf" srcId="{750972A9-AFD2-47E9-A555-4FCC42271380}" destId="{E6E48899-C34B-416F-8F1C-1041B2D8081B}" srcOrd="1" destOrd="0" presId="urn:microsoft.com/office/officeart/2005/8/layout/process2"/>
    <dgm:cxn modelId="{375A4953-3552-47E3-AE28-6056650E8728}" srcId="{B20D33A1-CF4B-470F-9B3D-650046CC87FC}" destId="{F91A6438-A81C-46FE-84B3-D82A58008ED8}" srcOrd="0" destOrd="0" parTransId="{E331991C-1252-4FE0-BA1C-331E44C837D7}" sibTransId="{A3E97A3B-CEA6-4CF1-ABA5-2961F5874CE6}"/>
    <dgm:cxn modelId="{06D57958-DE53-4856-BD47-0890AFBB437D}" type="presOf" srcId="{F91A6438-A81C-46FE-84B3-D82A58008ED8}" destId="{566D3DB7-7030-4217-8763-0B6590F29055}" srcOrd="0" destOrd="0" presId="urn:microsoft.com/office/officeart/2005/8/layout/process2"/>
    <dgm:cxn modelId="{E0A9CE8A-B68B-4B71-8512-C789A9DE25E9}" type="presOf" srcId="{6D707B49-6558-4450-BBC3-88EE15B2B5FB}" destId="{4A3A4C66-E025-4A02-B957-710B6AFFE25D}" srcOrd="0" destOrd="0" presId="urn:microsoft.com/office/officeart/2005/8/layout/process2"/>
    <dgm:cxn modelId="{932794EF-D05D-4207-A8CD-7CD01ACE3F9E}" type="presOf" srcId="{750972A9-AFD2-47E9-A555-4FCC42271380}" destId="{8CB4E910-6715-4D50-9814-A1E1B72F4C49}" srcOrd="0" destOrd="0" presId="urn:microsoft.com/office/officeart/2005/8/layout/process2"/>
    <dgm:cxn modelId="{414673F3-AE46-4142-AA2A-6FE1855ADF88}" type="presOf" srcId="{B20D33A1-CF4B-470F-9B3D-650046CC87FC}" destId="{10ED08B6-6EAA-41B8-8D80-7D97AAA98F76}" srcOrd="0" destOrd="0" presId="urn:microsoft.com/office/officeart/2005/8/layout/process2"/>
    <dgm:cxn modelId="{A032AEF7-B528-429C-947A-532361A58632}" type="presOf" srcId="{A3E97A3B-CEA6-4CF1-ABA5-2961F5874CE6}" destId="{37B62BD1-3C7F-412B-9FAF-0DE02AB0F064}" srcOrd="0" destOrd="0" presId="urn:microsoft.com/office/officeart/2005/8/layout/process2"/>
    <dgm:cxn modelId="{01FB3576-631D-4868-9159-C778691283A1}" type="presParOf" srcId="{10ED08B6-6EAA-41B8-8D80-7D97AAA98F76}" destId="{566D3DB7-7030-4217-8763-0B6590F29055}" srcOrd="0" destOrd="0" presId="urn:microsoft.com/office/officeart/2005/8/layout/process2"/>
    <dgm:cxn modelId="{56D9D84A-C366-46CC-AA5F-4C070510335C}" type="presParOf" srcId="{10ED08B6-6EAA-41B8-8D80-7D97AAA98F76}" destId="{37B62BD1-3C7F-412B-9FAF-0DE02AB0F064}" srcOrd="1" destOrd="0" presId="urn:microsoft.com/office/officeart/2005/8/layout/process2"/>
    <dgm:cxn modelId="{23268AA7-4039-4E35-91CA-20C46A13DBA2}" type="presParOf" srcId="{37B62BD1-3C7F-412B-9FAF-0DE02AB0F064}" destId="{E49A6313-A8EE-4B42-AB3E-5B42CBA00C82}" srcOrd="0" destOrd="0" presId="urn:microsoft.com/office/officeart/2005/8/layout/process2"/>
    <dgm:cxn modelId="{D3933E91-EEA3-4715-B14F-E24E6D725BC9}" type="presParOf" srcId="{10ED08B6-6EAA-41B8-8D80-7D97AAA98F76}" destId="{59CDBC6B-05E6-4A75-B2C5-96399A34CF5A}" srcOrd="2" destOrd="0" presId="urn:microsoft.com/office/officeart/2005/8/layout/process2"/>
    <dgm:cxn modelId="{ED18E8EE-8FE8-4D75-8DD0-9300B2E59287}" type="presParOf" srcId="{10ED08B6-6EAA-41B8-8D80-7D97AAA98F76}" destId="{8CB4E910-6715-4D50-9814-A1E1B72F4C49}" srcOrd="3" destOrd="0" presId="urn:microsoft.com/office/officeart/2005/8/layout/process2"/>
    <dgm:cxn modelId="{978BEAA0-EF88-4D3C-9C53-BD9019CAE60F}" type="presParOf" srcId="{8CB4E910-6715-4D50-9814-A1E1B72F4C49}" destId="{E6E48899-C34B-416F-8F1C-1041B2D8081B}" srcOrd="0" destOrd="0" presId="urn:microsoft.com/office/officeart/2005/8/layout/process2"/>
    <dgm:cxn modelId="{F97A4A2A-740B-4D92-AF6D-2C434AA82C66}" type="presParOf" srcId="{10ED08B6-6EAA-41B8-8D80-7D97AAA98F76}" destId="{4A3A4C66-E025-4A02-B957-710B6AFFE25D}"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D3DB7-7030-4217-8763-0B6590F29055}">
      <dsp:nvSpPr>
        <dsp:cNvPr id="0" name=""/>
        <dsp:cNvSpPr/>
      </dsp:nvSpPr>
      <dsp:spPr>
        <a:xfrm>
          <a:off x="1149045" y="4633"/>
          <a:ext cx="3334051" cy="833512"/>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cs typeface="+mn-cs"/>
            </a:rPr>
            <a:t>מנה אהובה עלי היא:</a:t>
          </a:r>
          <a:br>
            <a:rPr lang="en-US" sz="1400" kern="1200" dirty="0">
              <a:cs typeface="+mn-cs"/>
            </a:rPr>
          </a:br>
          <a:r>
            <a:rPr lang="he-IL" sz="1400" kern="1200" dirty="0">
              <a:cs typeface="+mn-cs"/>
            </a:rPr>
            <a:t>______________________________</a:t>
          </a:r>
          <a:endParaRPr lang="en-US" sz="1400" kern="1200" dirty="0">
            <a:cs typeface="+mn-cs"/>
          </a:endParaRPr>
        </a:p>
      </dsp:txBody>
      <dsp:txXfrm>
        <a:off x="1173458" y="29046"/>
        <a:ext cx="3285225" cy="784686"/>
      </dsp:txXfrm>
    </dsp:sp>
    <dsp:sp modelId="{37B62BD1-3C7F-412B-9FAF-0DE02AB0F064}">
      <dsp:nvSpPr>
        <dsp:cNvPr id="0" name=""/>
        <dsp:cNvSpPr/>
      </dsp:nvSpPr>
      <dsp:spPr>
        <a:xfrm rot="5400000">
          <a:off x="2659787" y="858983"/>
          <a:ext cx="312567" cy="375080"/>
        </a:xfrm>
        <a:prstGeom prst="rightArrow">
          <a:avLst>
            <a:gd name="adj1" fmla="val 60000"/>
            <a:gd name="adj2" fmla="val 5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cs typeface="+mn-cs"/>
          </a:endParaRPr>
        </a:p>
      </dsp:txBody>
      <dsp:txXfrm rot="-5400000">
        <a:off x="2703547" y="890239"/>
        <a:ext cx="225048" cy="218797"/>
      </dsp:txXfrm>
    </dsp:sp>
    <dsp:sp modelId="{59CDBC6B-05E6-4A75-B2C5-96399A34CF5A}">
      <dsp:nvSpPr>
        <dsp:cNvPr id="0" name=""/>
        <dsp:cNvSpPr/>
      </dsp:nvSpPr>
      <dsp:spPr>
        <a:xfrm>
          <a:off x="1149045" y="1254902"/>
          <a:ext cx="3334051" cy="833512"/>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he-IL" sz="1400" kern="1200" dirty="0">
            <a:cs typeface="+mn-cs"/>
          </a:endParaRPr>
        </a:p>
        <a:p>
          <a:pPr marL="0" lvl="0" indent="0" algn="ctr" defTabSz="622300">
            <a:lnSpc>
              <a:spcPct val="90000"/>
            </a:lnSpc>
            <a:spcBef>
              <a:spcPct val="0"/>
            </a:spcBef>
            <a:spcAft>
              <a:spcPct val="35000"/>
            </a:spcAft>
            <a:buNone/>
          </a:pPr>
          <a:endParaRPr lang="he-IL" sz="1400" kern="1200" dirty="0">
            <a:cs typeface="+mn-cs"/>
          </a:endParaRPr>
        </a:p>
        <a:p>
          <a:pPr marL="0" lvl="0" indent="0" algn="ctr" defTabSz="622300">
            <a:lnSpc>
              <a:spcPct val="90000"/>
            </a:lnSpc>
            <a:spcBef>
              <a:spcPct val="0"/>
            </a:spcBef>
            <a:spcAft>
              <a:spcPct val="35000"/>
            </a:spcAft>
            <a:buNone/>
          </a:pPr>
          <a:endParaRPr lang="he-IL" sz="1400" kern="1200" dirty="0">
            <a:cs typeface="+mn-cs"/>
          </a:endParaRPr>
        </a:p>
        <a:p>
          <a:pPr marL="0" lvl="0" indent="0" algn="ctr" defTabSz="622300">
            <a:lnSpc>
              <a:spcPct val="90000"/>
            </a:lnSpc>
            <a:spcBef>
              <a:spcPct val="0"/>
            </a:spcBef>
            <a:spcAft>
              <a:spcPct val="35000"/>
            </a:spcAft>
            <a:buNone/>
          </a:pPr>
          <a:r>
            <a:rPr lang="he-IL" sz="1400" kern="1200" dirty="0">
              <a:cs typeface="+mn-cs"/>
            </a:rPr>
            <a:t>ממה מכינים את המנה? אילו חומרים?</a:t>
          </a:r>
          <a:br>
            <a:rPr lang="en-US" sz="1400" kern="1200" dirty="0">
              <a:cs typeface="+mn-cs"/>
            </a:rPr>
          </a:br>
          <a:r>
            <a:rPr lang="he-IL" sz="1400" kern="1200" dirty="0">
              <a:cs typeface="+mn-cs"/>
            </a:rPr>
            <a:t>______________________________</a:t>
          </a:r>
        </a:p>
        <a:p>
          <a:pPr marL="0" lvl="0" indent="0" algn="ctr" defTabSz="622300" rtl="1">
            <a:lnSpc>
              <a:spcPct val="90000"/>
            </a:lnSpc>
            <a:spcBef>
              <a:spcPct val="0"/>
            </a:spcBef>
            <a:spcAft>
              <a:spcPct val="35000"/>
            </a:spcAft>
            <a:buNone/>
          </a:pPr>
          <a:r>
            <a:rPr lang="he-IL" sz="1400" kern="1200" dirty="0">
              <a:cs typeface="+mn-cs"/>
            </a:rPr>
            <a:t>______________________________</a:t>
          </a:r>
        </a:p>
        <a:p>
          <a:pPr marL="0" lvl="0" indent="0" algn="ctr" defTabSz="622300">
            <a:lnSpc>
              <a:spcPct val="90000"/>
            </a:lnSpc>
            <a:spcBef>
              <a:spcPct val="0"/>
            </a:spcBef>
            <a:spcAft>
              <a:spcPct val="35000"/>
            </a:spcAft>
            <a:buNone/>
          </a:pPr>
          <a:endParaRPr lang="he-IL" sz="1400" kern="1200" dirty="0">
            <a:cs typeface="+mn-cs"/>
          </a:endParaRPr>
        </a:p>
        <a:p>
          <a:pPr marL="0" lvl="0" indent="0" algn="ctr" defTabSz="622300">
            <a:lnSpc>
              <a:spcPct val="90000"/>
            </a:lnSpc>
            <a:spcBef>
              <a:spcPct val="0"/>
            </a:spcBef>
            <a:spcAft>
              <a:spcPct val="35000"/>
            </a:spcAft>
            <a:buNone/>
          </a:pPr>
          <a:endParaRPr lang="he-IL" sz="1400" kern="1200" dirty="0">
            <a:cs typeface="+mn-cs"/>
          </a:endParaRPr>
        </a:p>
        <a:p>
          <a:pPr marL="0" lvl="0" indent="0" algn="ctr" defTabSz="622300">
            <a:lnSpc>
              <a:spcPct val="90000"/>
            </a:lnSpc>
            <a:spcBef>
              <a:spcPct val="0"/>
            </a:spcBef>
            <a:spcAft>
              <a:spcPct val="35000"/>
            </a:spcAft>
            <a:buNone/>
          </a:pPr>
          <a:endParaRPr lang="en-US" sz="1400" kern="1200" dirty="0">
            <a:cs typeface="+mn-cs"/>
          </a:endParaRPr>
        </a:p>
      </dsp:txBody>
      <dsp:txXfrm>
        <a:off x="1173458" y="1279315"/>
        <a:ext cx="3285225" cy="784686"/>
      </dsp:txXfrm>
    </dsp:sp>
    <dsp:sp modelId="{8CB4E910-6715-4D50-9814-A1E1B72F4C49}">
      <dsp:nvSpPr>
        <dsp:cNvPr id="0" name=""/>
        <dsp:cNvSpPr/>
      </dsp:nvSpPr>
      <dsp:spPr>
        <a:xfrm rot="5436216">
          <a:off x="2651430" y="2111569"/>
          <a:ext cx="316059" cy="375080"/>
        </a:xfrm>
        <a:prstGeom prst="rightArrow">
          <a:avLst>
            <a:gd name="adj1" fmla="val 60000"/>
            <a:gd name="adj2" fmla="val 5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cs typeface="+mn-cs"/>
          </a:endParaRPr>
        </a:p>
      </dsp:txBody>
      <dsp:txXfrm rot="-5400000">
        <a:off x="2697435" y="2141082"/>
        <a:ext cx="225048" cy="221241"/>
      </dsp:txXfrm>
    </dsp:sp>
    <dsp:sp modelId="{4A3A4C66-E025-4A02-B957-710B6AFFE25D}">
      <dsp:nvSpPr>
        <dsp:cNvPr id="0" name=""/>
        <dsp:cNvSpPr/>
      </dsp:nvSpPr>
      <dsp:spPr>
        <a:xfrm>
          <a:off x="1130474" y="2509804"/>
          <a:ext cx="3334051" cy="1849131"/>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he-IL" sz="1400" kern="1200" dirty="0">
              <a:cs typeface="+mn-cs"/>
            </a:rPr>
            <a:t>נסו לתאר אילו משאבי טבע נדרשו כדי לייצר סוג מזון זה</a:t>
          </a:r>
          <a:br>
            <a:rPr lang="en-US" sz="1400" kern="1200" dirty="0">
              <a:cs typeface="+mn-cs"/>
            </a:rPr>
          </a:br>
          <a:r>
            <a:rPr lang="he-IL" sz="1400" kern="1200" dirty="0">
              <a:cs typeface="+mn-cs"/>
            </a:rPr>
            <a:t>__________________________________________________________________________________________________________________________________________________________________________________________</a:t>
          </a:r>
        </a:p>
      </dsp:txBody>
      <dsp:txXfrm>
        <a:off x="1184633" y="2563963"/>
        <a:ext cx="3225733" cy="17408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FEAC0C3-261A-4873-9170-E47CC6BF8BC6}" type="datetimeFigureOut">
              <a:rPr lang="he-IL" smtClean="0"/>
              <a:t>כ"ג/ניסן/תשע"ז</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39CA6A9-3FD6-47DE-9849-E30BB13D07EB}" type="slidenum">
              <a:rPr lang="he-IL" smtClean="0"/>
              <a:t>‹#›</a:t>
            </a:fld>
            <a:endParaRPr lang="he-IL"/>
          </a:p>
        </p:txBody>
      </p:sp>
    </p:spTree>
    <p:extLst>
      <p:ext uri="{BB962C8B-B14F-4D97-AF65-F5344CB8AC3E}">
        <p14:creationId xmlns:p14="http://schemas.microsoft.com/office/powerpoint/2010/main" val="2875949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jqxENMKaeC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A8_x579xN_8"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viva.gov.il/subjectsEnv/Agroecology/Agriculture-Environment/Pages/Agriculture_Environment.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kern="1200" dirty="0">
                <a:solidFill>
                  <a:schemeClr val="tx1"/>
                </a:solidFill>
                <a:effectLst/>
                <a:latin typeface="+mn-lt"/>
                <a:ea typeface="+mn-ea"/>
                <a:cs typeface="+mn-cs"/>
              </a:rPr>
              <a:t>נשאל את עם התלמידים אילו פעולות נעשות כבר היום במסגרת החינוכית לצמצום ההשפעה שלהם על הסביבה. </a:t>
            </a:r>
            <a:endParaRPr lang="he-IL" dirty="0"/>
          </a:p>
        </p:txBody>
      </p:sp>
      <p:sp>
        <p:nvSpPr>
          <p:cNvPr id="4" name="מציין מיקום של מספר שקופית 3"/>
          <p:cNvSpPr>
            <a:spLocks noGrp="1"/>
          </p:cNvSpPr>
          <p:nvPr>
            <p:ph type="sldNum" sz="quarter" idx="10"/>
          </p:nvPr>
        </p:nvSpPr>
        <p:spPr/>
        <p:txBody>
          <a:bodyPr/>
          <a:lstStyle/>
          <a:p>
            <a:fld id="{D39CA6A9-3FD6-47DE-9849-E30BB13D07EB}" type="slidenum">
              <a:rPr lang="he-IL" smtClean="0"/>
              <a:t>2</a:t>
            </a:fld>
            <a:endParaRPr lang="he-IL"/>
          </a:p>
        </p:txBody>
      </p:sp>
    </p:spTree>
    <p:extLst>
      <p:ext uri="{BB962C8B-B14F-4D97-AF65-F5344CB8AC3E}">
        <p14:creationId xmlns:p14="http://schemas.microsoft.com/office/powerpoint/2010/main" val="38007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mn-lt"/>
                <a:ea typeface="+mn-ea"/>
                <a:cs typeface="+mn-cs"/>
              </a:rPr>
              <a:t>נשאל את התלמידים מהו הקשר בין המזון בו עסקו עד שלב זה לבין הסביבה ולשינוי האקלים. </a:t>
            </a:r>
            <a:endParaRPr lang="en-US" sz="1200" kern="1200" dirty="0">
              <a:solidFill>
                <a:schemeClr val="tx1"/>
              </a:solidFill>
              <a:effectLst/>
              <a:latin typeface="+mn-lt"/>
              <a:ea typeface="+mn-ea"/>
              <a:cs typeface="+mn-cs"/>
            </a:endParaRPr>
          </a:p>
          <a:p>
            <a:r>
              <a:rPr lang="he-IL" sz="1200" kern="1200" dirty="0">
                <a:solidFill>
                  <a:schemeClr val="tx1"/>
                </a:solidFill>
                <a:effectLst/>
                <a:latin typeface="+mn-lt"/>
                <a:ea typeface="+mn-ea"/>
                <a:cs typeface="+mn-cs"/>
              </a:rPr>
              <a:t>נצפה בקטע בן 3 דקות מתוך הסרט </a:t>
            </a:r>
            <a:r>
              <a:rPr lang="en-US" sz="1200" kern="1200" dirty="0">
                <a:solidFill>
                  <a:schemeClr val="tx1"/>
                </a:solidFill>
                <a:effectLst/>
                <a:latin typeface="+mn-lt"/>
                <a:ea typeface="+mn-ea"/>
                <a:cs typeface="+mn-cs"/>
              </a:rPr>
              <a:t>HOME</a:t>
            </a:r>
            <a:r>
              <a:rPr lang="he-IL" sz="1200" kern="1200" dirty="0">
                <a:solidFill>
                  <a:schemeClr val="tx1"/>
                </a:solidFill>
                <a:effectLst/>
                <a:latin typeface="+mn-lt"/>
                <a:ea typeface="+mn-ea"/>
                <a:cs typeface="+mn-cs"/>
              </a:rPr>
              <a:t> המציג צילומים מרהיבים של תעשיית המזון. </a:t>
            </a:r>
            <a:br>
              <a:rPr lang="he-IL" sz="1200" kern="1200" dirty="0">
                <a:solidFill>
                  <a:schemeClr val="tx1"/>
                </a:solidFill>
                <a:effectLst/>
                <a:latin typeface="+mn-lt"/>
                <a:ea typeface="+mn-ea"/>
                <a:cs typeface="+mn-cs"/>
              </a:rPr>
            </a:br>
            <a:r>
              <a:rPr lang="he-IL" sz="1200" kern="1200" dirty="0">
                <a:solidFill>
                  <a:schemeClr val="tx1"/>
                </a:solidFill>
                <a:effectLst/>
                <a:latin typeface="+mn-lt"/>
                <a:ea typeface="+mn-ea"/>
                <a:cs typeface="+mn-cs"/>
              </a:rPr>
              <a:t>בסרטון מודגשות הכמויות האדירות של המשאבים הנדרשים לגידול המזון הנדרש להאכיל את אוכלוסיית העולם.  (התמונות בשקף 13 מהוות אלטרנטיבה להקרנת הסרטון אם אין זה מתאפשר)</a:t>
            </a:r>
          </a:p>
          <a:p>
            <a:pPr algn="r" rtl="1"/>
            <a:r>
              <a:rPr lang="he-IL" sz="1200" dirty="0"/>
              <a:t>מקור : </a:t>
            </a:r>
            <a:r>
              <a:rPr lang="en-US" sz="1200" dirty="0">
                <a:hlinkClick r:id="rId3"/>
              </a:rPr>
              <a:t>https://www.youtube.com/watch?v=jqxENMKaeCU</a:t>
            </a:r>
            <a:r>
              <a:rPr lang="he-IL" sz="1200" dirty="0"/>
              <a:t> דקות 26:00-30:20</a:t>
            </a:r>
          </a:p>
          <a:p>
            <a:pPr algn="r" rtl="1"/>
            <a:r>
              <a:rPr lang="he-IL" sz="1200" dirty="0"/>
              <a:t>באדיבות עמותת </a:t>
            </a:r>
            <a:r>
              <a:rPr lang="he-IL" sz="1200" dirty="0" err="1"/>
              <a:t>אקולנוע</a:t>
            </a:r>
            <a:endParaRPr lang="en-US" sz="1200" dirty="0"/>
          </a:p>
          <a:p>
            <a:endParaRPr lang="he-IL" dirty="0"/>
          </a:p>
        </p:txBody>
      </p:sp>
      <p:sp>
        <p:nvSpPr>
          <p:cNvPr id="4" name="מציין מיקום של מספר שקופית 3"/>
          <p:cNvSpPr>
            <a:spLocks noGrp="1"/>
          </p:cNvSpPr>
          <p:nvPr>
            <p:ph type="sldNum" sz="quarter" idx="10"/>
          </p:nvPr>
        </p:nvSpPr>
        <p:spPr/>
        <p:txBody>
          <a:bodyPr/>
          <a:lstStyle/>
          <a:p>
            <a:fld id="{D39CA6A9-3FD6-47DE-9849-E30BB13D07EB}" type="slidenum">
              <a:rPr lang="he-IL" smtClean="0"/>
              <a:t>12</a:t>
            </a:fld>
            <a:endParaRPr lang="he-IL"/>
          </a:p>
        </p:txBody>
      </p:sp>
    </p:spTree>
    <p:extLst>
      <p:ext uri="{BB962C8B-B14F-4D97-AF65-F5344CB8AC3E}">
        <p14:creationId xmlns:p14="http://schemas.microsoft.com/office/powerpoint/2010/main" val="2100727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1" algn="r" rtl="1"/>
            <a:r>
              <a:rPr lang="he-IL" dirty="0"/>
              <a:t>מים</a:t>
            </a:r>
          </a:p>
          <a:p>
            <a:pPr lvl="1" algn="r" rtl="1"/>
            <a:r>
              <a:rPr lang="he-IL" dirty="0"/>
              <a:t>חומרי גלם, הדברה ודישון</a:t>
            </a:r>
          </a:p>
          <a:p>
            <a:pPr lvl="1" algn="r" rtl="1"/>
            <a:r>
              <a:rPr lang="he-IL" dirty="0"/>
              <a:t>אנרגיה (דלק, חשמל לקירור..)</a:t>
            </a:r>
          </a:p>
          <a:p>
            <a:pPr algn="r" rtl="1">
              <a:buFont typeface="Wingdings" panose="05000000000000000000" pitchFamily="2" charset="2"/>
              <a:buChar char="Ø"/>
            </a:pPr>
            <a:r>
              <a:rPr lang="he-IL" dirty="0"/>
              <a:t>הובלה, אריזה ואחסנה</a:t>
            </a:r>
          </a:p>
        </p:txBody>
      </p:sp>
      <p:sp>
        <p:nvSpPr>
          <p:cNvPr id="4" name="מציין מיקום של מספר שקופית 3"/>
          <p:cNvSpPr>
            <a:spLocks noGrp="1"/>
          </p:cNvSpPr>
          <p:nvPr>
            <p:ph type="sldNum" sz="quarter" idx="10"/>
          </p:nvPr>
        </p:nvSpPr>
        <p:spPr/>
        <p:txBody>
          <a:bodyPr/>
          <a:lstStyle/>
          <a:p>
            <a:fld id="{D686A3BE-598A-4A41-B244-E21E3C15016A}" type="slidenum">
              <a:rPr lang="en-US" smtClean="0"/>
              <a:pPr/>
              <a:t>13</a:t>
            </a:fld>
            <a:endParaRPr lang="en-US"/>
          </a:p>
        </p:txBody>
      </p:sp>
    </p:spTree>
    <p:extLst>
      <p:ext uri="{BB962C8B-B14F-4D97-AF65-F5344CB8AC3E}">
        <p14:creationId xmlns:p14="http://schemas.microsoft.com/office/powerpoint/2010/main" val="3875512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בשקף</a:t>
            </a:r>
            <a:r>
              <a:rPr lang="he-IL" baseline="0" dirty="0"/>
              <a:t> זה אפשר לערוך דיון על למה ומה המטרה של כל אחת מהפעולות הנ"ל וכיצד היא מסייעת בשמירה על הסביבה</a:t>
            </a:r>
            <a:endParaRPr lang="en-US" dirty="0"/>
          </a:p>
        </p:txBody>
      </p:sp>
      <p:sp>
        <p:nvSpPr>
          <p:cNvPr id="4" name="Slide Number Placeholder 3"/>
          <p:cNvSpPr>
            <a:spLocks noGrp="1"/>
          </p:cNvSpPr>
          <p:nvPr>
            <p:ph type="sldNum" sz="quarter" idx="10"/>
          </p:nvPr>
        </p:nvSpPr>
        <p:spPr/>
        <p:txBody>
          <a:bodyPr/>
          <a:lstStyle/>
          <a:p>
            <a:fld id="{C4100418-DCCA-4694-9619-2A9C1B35F234}" type="slidenum">
              <a:rPr lang="en-US" smtClean="0"/>
              <a:t>14</a:t>
            </a:fld>
            <a:endParaRPr lang="en-US"/>
          </a:p>
        </p:txBody>
      </p:sp>
    </p:spTree>
    <p:extLst>
      <p:ext uri="{BB962C8B-B14F-4D97-AF65-F5344CB8AC3E}">
        <p14:creationId xmlns:p14="http://schemas.microsoft.com/office/powerpoint/2010/main" val="2042026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t>סרטון טביעת רגל מימית (2 דקות): </a:t>
            </a:r>
            <a:r>
              <a:rPr lang="en-US" dirty="0">
                <a:hlinkClick r:id="rId3"/>
              </a:rPr>
              <a:t>https://www.youtube.com/watch?v=A8_x579xN_8</a:t>
            </a:r>
            <a:r>
              <a:rPr lang="he-IL" dirty="0"/>
              <a:t> </a:t>
            </a:r>
            <a:endParaRPr lang="en-US" dirty="0"/>
          </a:p>
          <a:p>
            <a:endParaRPr lang="he-IL" dirty="0"/>
          </a:p>
        </p:txBody>
      </p:sp>
      <p:sp>
        <p:nvSpPr>
          <p:cNvPr id="4" name="מציין מיקום של מספר שקופית 3"/>
          <p:cNvSpPr>
            <a:spLocks noGrp="1"/>
          </p:cNvSpPr>
          <p:nvPr>
            <p:ph type="sldNum" sz="quarter" idx="10"/>
          </p:nvPr>
        </p:nvSpPr>
        <p:spPr/>
        <p:txBody>
          <a:bodyPr/>
          <a:lstStyle/>
          <a:p>
            <a:fld id="{D39CA6A9-3FD6-47DE-9849-E30BB13D07EB}" type="slidenum">
              <a:rPr lang="he-IL" smtClean="0"/>
              <a:t>19</a:t>
            </a:fld>
            <a:endParaRPr lang="he-IL"/>
          </a:p>
        </p:txBody>
      </p:sp>
    </p:spTree>
    <p:extLst>
      <p:ext uri="{BB962C8B-B14F-4D97-AF65-F5344CB8AC3E}">
        <p14:creationId xmlns:p14="http://schemas.microsoft.com/office/powerpoint/2010/main" val="1837495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CA6A9-3FD6-47DE-9849-E30BB13D07EB}" type="slidenum">
              <a:rPr lang="he-IL" smtClean="0"/>
              <a:t>22</a:t>
            </a:fld>
            <a:endParaRPr lang="he-IL"/>
          </a:p>
        </p:txBody>
      </p:sp>
    </p:spTree>
    <p:extLst>
      <p:ext uri="{BB962C8B-B14F-4D97-AF65-F5344CB8AC3E}">
        <p14:creationId xmlns:p14="http://schemas.microsoft.com/office/powerpoint/2010/main" val="759751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CA6A9-3FD6-47DE-9849-E30BB13D07EB}" type="slidenum">
              <a:rPr lang="he-IL" smtClean="0"/>
              <a:t>24</a:t>
            </a:fld>
            <a:endParaRPr lang="he-IL"/>
          </a:p>
        </p:txBody>
      </p:sp>
    </p:spTree>
    <p:extLst>
      <p:ext uri="{BB962C8B-B14F-4D97-AF65-F5344CB8AC3E}">
        <p14:creationId xmlns:p14="http://schemas.microsoft.com/office/powerpoint/2010/main" val="3726537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בשקף</a:t>
            </a:r>
            <a:r>
              <a:rPr lang="he-IL" baseline="0" dirty="0"/>
              <a:t> זה אפשר לערוך דיון על למה ומה המטרה של כל אחת מהפעולות הנ"ל וכיצד היא מסייעת בשמירה על הסביבה</a:t>
            </a:r>
            <a:endParaRPr lang="en-US" dirty="0"/>
          </a:p>
        </p:txBody>
      </p:sp>
      <p:sp>
        <p:nvSpPr>
          <p:cNvPr id="4" name="Slide Number Placeholder 3"/>
          <p:cNvSpPr>
            <a:spLocks noGrp="1"/>
          </p:cNvSpPr>
          <p:nvPr>
            <p:ph type="sldNum" sz="quarter" idx="10"/>
          </p:nvPr>
        </p:nvSpPr>
        <p:spPr/>
        <p:txBody>
          <a:bodyPr/>
          <a:lstStyle/>
          <a:p>
            <a:fld id="{C4100418-DCCA-4694-9619-2A9C1B35F234}" type="slidenum">
              <a:rPr lang="en-US" smtClean="0"/>
              <a:t>26</a:t>
            </a:fld>
            <a:endParaRPr lang="en-US"/>
          </a:p>
        </p:txBody>
      </p:sp>
    </p:spTree>
    <p:extLst>
      <p:ext uri="{BB962C8B-B14F-4D97-AF65-F5344CB8AC3E}">
        <p14:creationId xmlns:p14="http://schemas.microsoft.com/office/powerpoint/2010/main" val="20961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בשקף</a:t>
            </a:r>
            <a:r>
              <a:rPr lang="he-IL" baseline="0" dirty="0"/>
              <a:t> זה אפשר לערוך דיון על למה ומה המטרה של כל אחת מהפעולות הנ"ל וכיצד היא מסייעת בשמירה על הסביבה</a:t>
            </a:r>
            <a:endParaRPr lang="en-US" dirty="0"/>
          </a:p>
        </p:txBody>
      </p:sp>
      <p:sp>
        <p:nvSpPr>
          <p:cNvPr id="4" name="Slide Number Placeholder 3"/>
          <p:cNvSpPr>
            <a:spLocks noGrp="1"/>
          </p:cNvSpPr>
          <p:nvPr>
            <p:ph type="sldNum" sz="quarter" idx="10"/>
          </p:nvPr>
        </p:nvSpPr>
        <p:spPr/>
        <p:txBody>
          <a:bodyPr/>
          <a:lstStyle/>
          <a:p>
            <a:fld id="{C4100418-DCCA-4694-9619-2A9C1B35F234}" type="slidenum">
              <a:rPr lang="en-US" smtClean="0"/>
              <a:t>3</a:t>
            </a:fld>
            <a:endParaRPr lang="en-US"/>
          </a:p>
        </p:txBody>
      </p:sp>
    </p:spTree>
    <p:extLst>
      <p:ext uri="{BB962C8B-B14F-4D97-AF65-F5344CB8AC3E}">
        <p14:creationId xmlns:p14="http://schemas.microsoft.com/office/powerpoint/2010/main" val="2206200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mn-lt"/>
                <a:ea typeface="+mn-ea"/>
                <a:cs typeface="+mn-cs"/>
              </a:rPr>
              <a:t>נשאל את התלמידים איזה נושא לדעתם טרם נכלל בעשייה ובלמידה שלהם שיוכל להשפיע ולתרום למאבק בשינויי האקלים – מתוך ידיעותיהם או מתוך ידע כללי.</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39CA6A9-3FD6-47DE-9849-E30BB13D07EB}" type="slidenum">
              <a:rPr lang="he-IL" smtClean="0"/>
              <a:t>4</a:t>
            </a:fld>
            <a:endParaRPr lang="he-IL"/>
          </a:p>
        </p:txBody>
      </p:sp>
    </p:spTree>
    <p:extLst>
      <p:ext uri="{BB962C8B-B14F-4D97-AF65-F5344CB8AC3E}">
        <p14:creationId xmlns:p14="http://schemas.microsoft.com/office/powerpoint/2010/main" val="898329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מידע רקע למורה: החקלאות והסביבה  נתונים בניגוד עניינים מאז ומעולם. הצורך האנושי בתוצרת חקלאית לקיומו מתנגש באופן קבוע עם הרצון האנושי האוטופי להשאיר את הטבע בלתי מופר, בתולי ומשומר לדורות הבאים (חקלאות אינה טבע </a:t>
            </a:r>
            <a:r>
              <a:rPr lang="he-IL" sz="1200" kern="1200" dirty="0" err="1">
                <a:solidFill>
                  <a:schemeClr val="tx1"/>
                </a:solidFill>
                <a:effectLst/>
                <a:latin typeface="+mn-lt"/>
                <a:ea typeface="+mn-ea"/>
                <a:cs typeface="+mn-cs"/>
              </a:rPr>
              <a:t>אמיתי</a:t>
            </a:r>
            <a:r>
              <a:rPr lang="he-IL" sz="1200" kern="1200" dirty="0">
                <a:solidFill>
                  <a:schemeClr val="tx1"/>
                </a:solidFill>
                <a:effectLst/>
                <a:latin typeface="+mn-lt"/>
                <a:ea typeface="+mn-ea"/>
                <a:cs typeface="+mn-cs"/>
              </a:rPr>
              <a:t> אלא פעילות מעשה ידי אדם. אמנם  כיום אלו השטחים הפתוחים הקיימים ובהם אנו נהנים לבקר אך בפועל שטח חקלאי משמעו הרס של שטח בר טבעי). הגידולים החקלאיים עושים שימוש נרחב בשטחים פתוחים. הממשק החקלאי משפיע משמעותית על הסביבה החל משימוש במקורות המים הטבעיים וכלה בשימוש בחומרי ההדברה הפוגעים בסביבה. במהלך היצור החקלאי מיוצרת פסולת רבה הפוגעת קשות בסביבה. החקלאות, והחקלאים מצויים בדיאלוג ובמאבק תמידי מול אנשי שימור הסביבה, תוך חיפוש האיזון בין הצורך הקריטי בחקלאות לבין הרצון לקיים את כדור הארץ כפלנטה שלמה גם לדורות הבאים. חלק מהפתרונות לניגוד אינטרסים זה מצוי בפיתוח של הדברה משולבת ובחקלאות אורגאנית (מתוך </a:t>
            </a:r>
            <a:r>
              <a:rPr lang="he-IL" sz="1200" kern="1200" dirty="0">
                <a:solidFill>
                  <a:schemeClr val="tx1"/>
                </a:solidFill>
                <a:effectLst/>
                <a:latin typeface="+mn-lt"/>
                <a:ea typeface="+mn-ea"/>
                <a:cs typeface="+mn-cs"/>
                <a:hlinkClick r:id="rId3"/>
              </a:rPr>
              <a:t>אתר</a:t>
            </a:r>
            <a:r>
              <a:rPr lang="en-US" sz="1200" kern="1200" dirty="0">
                <a:solidFill>
                  <a:schemeClr val="tx1"/>
                </a:solidFill>
                <a:effectLst/>
                <a:latin typeface="+mn-lt"/>
                <a:ea typeface="+mn-ea"/>
                <a:cs typeface="+mn-cs"/>
                <a:hlinkClick r:id="rId3"/>
              </a:rPr>
              <a:t> </a:t>
            </a:r>
            <a:r>
              <a:rPr lang="he-IL" sz="1200" kern="1200" dirty="0">
                <a:solidFill>
                  <a:schemeClr val="tx1"/>
                </a:solidFill>
                <a:effectLst/>
                <a:latin typeface="+mn-lt"/>
                <a:ea typeface="+mn-ea"/>
                <a:cs typeface="+mn-cs"/>
                <a:hlinkClick r:id="rId3"/>
              </a:rPr>
              <a:t>המשרד</a:t>
            </a:r>
            <a:r>
              <a:rPr lang="en-US" sz="1200" kern="1200" dirty="0">
                <a:solidFill>
                  <a:schemeClr val="tx1"/>
                </a:solidFill>
                <a:effectLst/>
                <a:latin typeface="+mn-lt"/>
                <a:ea typeface="+mn-ea"/>
                <a:cs typeface="+mn-cs"/>
                <a:hlinkClick r:id="rId3"/>
              </a:rPr>
              <a:t> </a:t>
            </a:r>
            <a:r>
              <a:rPr lang="he-IL" sz="1200" kern="1200" dirty="0">
                <a:solidFill>
                  <a:schemeClr val="tx1"/>
                </a:solidFill>
                <a:effectLst/>
                <a:latin typeface="+mn-lt"/>
                <a:ea typeface="+mn-ea"/>
                <a:cs typeface="+mn-cs"/>
                <a:hlinkClick r:id="rId3"/>
              </a:rPr>
              <a:t>להגנת</a:t>
            </a:r>
            <a:r>
              <a:rPr lang="en-US" sz="1200" kern="1200" dirty="0">
                <a:solidFill>
                  <a:schemeClr val="tx1"/>
                </a:solidFill>
                <a:effectLst/>
                <a:latin typeface="+mn-lt"/>
                <a:ea typeface="+mn-ea"/>
                <a:cs typeface="+mn-cs"/>
                <a:hlinkClick r:id="rId3"/>
              </a:rPr>
              <a:t> </a:t>
            </a:r>
            <a:r>
              <a:rPr lang="he-IL" sz="1200" kern="1200" dirty="0">
                <a:solidFill>
                  <a:schemeClr val="tx1"/>
                </a:solidFill>
                <a:effectLst/>
                <a:latin typeface="+mn-lt"/>
                <a:ea typeface="+mn-ea"/>
                <a:cs typeface="+mn-cs"/>
                <a:hlinkClick r:id="rId3"/>
              </a:rPr>
              <a:t>הסביבה</a:t>
            </a:r>
            <a:r>
              <a:rPr lang="he-IL"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a:t>
            </a:r>
          </a:p>
          <a:p>
            <a:endParaRPr lang="he-IL" dirty="0"/>
          </a:p>
        </p:txBody>
      </p:sp>
      <p:sp>
        <p:nvSpPr>
          <p:cNvPr id="4" name="מציין מיקום של מספר שקופית 3"/>
          <p:cNvSpPr>
            <a:spLocks noGrp="1"/>
          </p:cNvSpPr>
          <p:nvPr>
            <p:ph type="sldNum" sz="quarter" idx="10"/>
          </p:nvPr>
        </p:nvSpPr>
        <p:spPr/>
        <p:txBody>
          <a:bodyPr/>
          <a:lstStyle/>
          <a:p>
            <a:fld id="{D39CA6A9-3FD6-47DE-9849-E30BB13D07EB}" type="slidenum">
              <a:rPr lang="he-IL" smtClean="0"/>
              <a:t>5</a:t>
            </a:fld>
            <a:endParaRPr lang="he-IL"/>
          </a:p>
        </p:txBody>
      </p:sp>
    </p:spTree>
    <p:extLst>
      <p:ext uri="{BB962C8B-B14F-4D97-AF65-F5344CB8AC3E}">
        <p14:creationId xmlns:p14="http://schemas.microsoft.com/office/powerpoint/2010/main" val="312870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משימה: נבקש מהתלמידים לכתוב סוג מזון (ארוחה) מזינה אחת שהם אוהבים.</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39CA6A9-3FD6-47DE-9849-E30BB13D07EB}" type="slidenum">
              <a:rPr lang="he-IL" smtClean="0"/>
              <a:t>6</a:t>
            </a:fld>
            <a:endParaRPr lang="he-IL"/>
          </a:p>
        </p:txBody>
      </p:sp>
    </p:spTree>
    <p:extLst>
      <p:ext uri="{BB962C8B-B14F-4D97-AF65-F5344CB8AC3E}">
        <p14:creationId xmlns:p14="http://schemas.microsoft.com/office/powerpoint/2010/main" val="91160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נשאל את התלמידים מאין הגיע האוכל שלהם. התשובה: האוכל שלנו כיום נקנה על ידינו בסופרים או בשוק. </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39CA6A9-3FD6-47DE-9849-E30BB13D07EB}" type="slidenum">
              <a:rPr lang="he-IL" smtClean="0"/>
              <a:t>7</a:t>
            </a:fld>
            <a:endParaRPr lang="he-IL"/>
          </a:p>
        </p:txBody>
      </p:sp>
    </p:spTree>
    <p:extLst>
      <p:ext uri="{BB962C8B-B14F-4D97-AF65-F5344CB8AC3E}">
        <p14:creationId xmlns:p14="http://schemas.microsoft.com/office/powerpoint/2010/main" val="2612881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בשלב זה נציין כי כל המזון שלנו הגיע מן האדמה או מבעלי החיים (שגם מזונם הגיע מהאדמה).</a:t>
            </a:r>
            <a:br>
              <a:rPr lang="he-IL" sz="1200" kern="1200" dirty="0">
                <a:solidFill>
                  <a:schemeClr val="tx1"/>
                </a:solidFill>
                <a:effectLst/>
                <a:latin typeface="+mn-lt"/>
                <a:ea typeface="+mn-ea"/>
                <a:cs typeface="+mn-cs"/>
              </a:rPr>
            </a:br>
            <a:r>
              <a:rPr lang="he-IL" sz="1200" kern="1200" dirty="0">
                <a:solidFill>
                  <a:schemeClr val="tx1"/>
                </a:solidFill>
                <a:effectLst/>
                <a:latin typeface="+mn-lt"/>
                <a:ea typeface="+mn-ea"/>
                <a:cs typeface="+mn-cs"/>
              </a:rPr>
              <a:t>לדוגמה: פסטה/לחם - חיטה שצמחה בשדה. שוקולד - עשוי מקקאו שהוא פרי של עץ הקקאו, שמן המופק למשל מחמניות שצמחו אף הן בשדה וסוכר המופק מקני סוכר שאף הוא צומח.</a:t>
            </a:r>
            <a:br>
              <a:rPr lang="he-IL" sz="1200" kern="1200" dirty="0">
                <a:solidFill>
                  <a:schemeClr val="tx1"/>
                </a:solidFill>
                <a:effectLst/>
                <a:latin typeface="+mn-lt"/>
                <a:ea typeface="+mn-ea"/>
                <a:cs typeface="+mn-cs"/>
              </a:rPr>
            </a:br>
            <a:r>
              <a:rPr lang="he-IL" sz="1200" kern="1200" dirty="0">
                <a:solidFill>
                  <a:schemeClr val="tx1"/>
                </a:solidFill>
                <a:effectLst/>
                <a:latin typeface="+mn-lt"/>
                <a:ea typeface="+mn-ea"/>
                <a:cs typeface="+mn-cs"/>
              </a:rPr>
              <a:t>נסביר כי כל מוצר שאנו קונים בסופר מקורו בצמח או בבעל חיים שגודלו על ידי חקלאים בשדה/בחקלאות בעלי החיים. </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39CA6A9-3FD6-47DE-9849-E30BB13D07EB}" type="slidenum">
              <a:rPr lang="he-IL" smtClean="0"/>
              <a:t>8</a:t>
            </a:fld>
            <a:endParaRPr lang="he-IL"/>
          </a:p>
        </p:txBody>
      </p:sp>
    </p:spTree>
    <p:extLst>
      <p:ext uri="{BB962C8B-B14F-4D97-AF65-F5344CB8AC3E}">
        <p14:creationId xmlns:p14="http://schemas.microsoft.com/office/powerpoint/2010/main" val="2577892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בעזרת האיור בשקף 9 נראה את המסלול שהמזון שלנו עובר מהשדה ועד שהגיעה אלינו לצלחת, ונדגיש את התהליך הארוך הכרוך בייצור מזון. נתן לתלמידים </a:t>
            </a:r>
            <a:r>
              <a:rPr lang="he-IL" sz="1200" kern="1200" dirty="0" err="1">
                <a:solidFill>
                  <a:schemeClr val="tx1"/>
                </a:solidFill>
                <a:effectLst/>
                <a:latin typeface="+mn-lt"/>
                <a:ea typeface="+mn-ea"/>
                <a:cs typeface="+mn-cs"/>
              </a:rPr>
              <a:t>להמשיג</a:t>
            </a:r>
            <a:r>
              <a:rPr lang="he-IL" sz="1200" kern="1200" dirty="0">
                <a:solidFill>
                  <a:schemeClr val="tx1"/>
                </a:solidFill>
                <a:effectLst/>
                <a:latin typeface="+mn-lt"/>
                <a:ea typeface="+mn-ea"/>
                <a:cs typeface="+mn-cs"/>
              </a:rPr>
              <a:t> ולנתח את התהליך באיור לפי הבנתם. </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39CA6A9-3FD6-47DE-9849-E30BB13D07EB}" type="slidenum">
              <a:rPr lang="he-IL" smtClean="0"/>
              <a:t>9</a:t>
            </a:fld>
            <a:endParaRPr lang="he-IL"/>
          </a:p>
        </p:txBody>
      </p:sp>
    </p:spTree>
    <p:extLst>
      <p:ext uri="{BB962C8B-B14F-4D97-AF65-F5344CB8AC3E}">
        <p14:creationId xmlns:p14="http://schemas.microsoft.com/office/powerpoint/2010/main" val="2637409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mn-lt"/>
                <a:ea typeface="+mn-ea"/>
                <a:cs typeface="+mn-cs"/>
              </a:rPr>
              <a:t>נחזור ונעמיק במשימה שנתנו לתלמידים, ניעזר בתרשים המופיע בשקף 11 ונבקש מהם לכתוב: </a:t>
            </a:r>
            <a:endParaRPr lang="en-US" sz="1200" kern="1200" dirty="0">
              <a:solidFill>
                <a:schemeClr val="tx1"/>
              </a:solidFill>
              <a:effectLst/>
              <a:latin typeface="+mn-lt"/>
              <a:ea typeface="+mn-ea"/>
              <a:cs typeface="+mn-cs"/>
            </a:endParaRPr>
          </a:p>
          <a:p>
            <a:pPr lvl="0" rtl="1"/>
            <a:r>
              <a:rPr lang="he-IL" sz="1200" u="none" strike="noStrike" kern="1200" dirty="0">
                <a:solidFill>
                  <a:schemeClr val="tx1"/>
                </a:solidFill>
                <a:effectLst/>
                <a:latin typeface="+mn-lt"/>
                <a:ea typeface="+mn-ea"/>
                <a:cs typeface="+mn-cs"/>
              </a:rPr>
              <a:t>מתוך ידע כללי, ממה הוכן האוכל אותו הם בחרו (במשימה הראשונה)?</a:t>
            </a:r>
            <a:endParaRPr lang="en-US" u="none" strike="noStrike" dirty="0">
              <a:effectLst/>
            </a:endParaRPr>
          </a:p>
          <a:p>
            <a:pPr lvl="0" rtl="1"/>
            <a:r>
              <a:rPr lang="he-IL" sz="1200" u="none" strike="noStrike" kern="1200" dirty="0">
                <a:solidFill>
                  <a:schemeClr val="tx1"/>
                </a:solidFill>
                <a:effectLst/>
                <a:latin typeface="+mn-lt"/>
                <a:ea typeface="+mn-ea"/>
                <a:cs typeface="+mn-cs"/>
              </a:rPr>
              <a:t>אילו משאבי טבע נדרשו כדי לגדל את אותו מזון? אפשר להיעזר בבנק המילים </a:t>
            </a:r>
            <a:endParaRPr lang="en-US" u="none" strike="noStrike" dirty="0">
              <a:effectLst/>
            </a:endParaRPr>
          </a:p>
          <a:p>
            <a:pPr rtl="1"/>
            <a:r>
              <a:rPr lang="he-IL" sz="1200" kern="1200" dirty="0">
                <a:solidFill>
                  <a:schemeClr val="tx1"/>
                </a:solidFill>
                <a:effectLst/>
                <a:latin typeface="+mn-lt"/>
                <a:ea typeface="+mn-ea"/>
                <a:cs typeface="+mn-cs"/>
              </a:rPr>
              <a:t> </a:t>
            </a:r>
            <a:endParaRPr lang="en-US" dirty="0">
              <a:effectLst/>
            </a:endParaRPr>
          </a:p>
          <a:p>
            <a:pPr rtl="1"/>
            <a:r>
              <a:rPr lang="he-IL" sz="1200" kern="1200" dirty="0">
                <a:solidFill>
                  <a:schemeClr val="tx1"/>
                </a:solidFill>
                <a:effectLst/>
                <a:latin typeface="+mn-lt"/>
                <a:ea typeface="+mn-ea"/>
                <a:cs typeface="+mn-cs"/>
              </a:rPr>
              <a:t>מומלץ לתת לתלמידים דוגמה למשל של הלחם (מספר דוגמאות מפורטים בהמשך), להבהרת המשימה והמצופה מהם.</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בתום המשימה ניתן לכמה תלמידים להציג במליאה את תשובותיהם.</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מידע למורה: מספר דוגמאות (מוצר מזון - מרכיב - משאבי טבע)</a:t>
            </a:r>
            <a:r>
              <a:rPr lang="en-US" sz="1200" kern="1200" dirty="0">
                <a:solidFill>
                  <a:schemeClr val="tx1"/>
                </a:solidFill>
                <a:effectLst/>
                <a:latin typeface="+mn-lt"/>
                <a:ea typeface="+mn-ea"/>
                <a:cs typeface="+mn-cs"/>
              </a:rPr>
              <a:t>: </a:t>
            </a:r>
          </a:p>
          <a:p>
            <a:pPr rtl="1"/>
            <a:r>
              <a:rPr lang="he-IL" sz="1200" u="sng" kern="1200" dirty="0">
                <a:solidFill>
                  <a:schemeClr val="tx1"/>
                </a:solidFill>
                <a:effectLst/>
                <a:latin typeface="+mn-lt"/>
                <a:ea typeface="+mn-ea"/>
                <a:cs typeface="+mn-cs"/>
              </a:rPr>
              <a:t>כריך</a:t>
            </a:r>
            <a:r>
              <a:rPr lang="en-US" sz="1200" kern="1200" dirty="0">
                <a:solidFill>
                  <a:schemeClr val="tx1"/>
                </a:solidFill>
                <a:effectLst/>
                <a:latin typeface="+mn-lt"/>
                <a:ea typeface="+mn-ea"/>
                <a:cs typeface="+mn-cs"/>
              </a:rPr>
              <a:t>:</a:t>
            </a:r>
            <a:br>
              <a:rPr lang="he-IL" sz="1200" kern="1200" dirty="0">
                <a:solidFill>
                  <a:schemeClr val="tx1"/>
                </a:solidFill>
                <a:effectLst/>
                <a:latin typeface="+mn-lt"/>
                <a:ea typeface="+mn-ea"/>
                <a:cs typeface="+mn-cs"/>
              </a:rPr>
            </a:br>
            <a:r>
              <a:rPr lang="he-IL" sz="1200" kern="1200" dirty="0">
                <a:solidFill>
                  <a:schemeClr val="tx1"/>
                </a:solidFill>
                <a:effectLst/>
                <a:latin typeface="+mn-lt"/>
                <a:ea typeface="+mn-ea"/>
                <a:cs typeface="+mn-cs"/>
              </a:rPr>
              <a:t>לחם - חיטה  - מים, שטח, ריסוס כימי, קומפוסט, דלק</a:t>
            </a:r>
            <a:br>
              <a:rPr lang="he-IL" sz="1200" kern="1200" dirty="0">
                <a:solidFill>
                  <a:schemeClr val="tx1"/>
                </a:solidFill>
                <a:effectLst/>
                <a:latin typeface="+mn-lt"/>
                <a:ea typeface="+mn-ea"/>
                <a:cs typeface="+mn-cs"/>
              </a:rPr>
            </a:br>
            <a:r>
              <a:rPr lang="he-IL" sz="1200" kern="1200" dirty="0">
                <a:solidFill>
                  <a:schemeClr val="tx1"/>
                </a:solidFill>
                <a:effectLst/>
                <a:latin typeface="+mn-lt"/>
                <a:ea typeface="+mn-ea"/>
                <a:cs typeface="+mn-cs"/>
              </a:rPr>
              <a:t>גבינה</a:t>
            </a:r>
            <a:r>
              <a:rPr lang="en-US" sz="1200" kern="1200" dirty="0">
                <a:solidFill>
                  <a:schemeClr val="tx1"/>
                </a:solidFill>
                <a:effectLst/>
                <a:latin typeface="+mn-lt"/>
                <a:ea typeface="+mn-ea"/>
                <a:cs typeface="+mn-cs"/>
              </a:rPr>
              <a:t> - </a:t>
            </a:r>
            <a:r>
              <a:rPr lang="he-IL" sz="1200" kern="1200" dirty="0">
                <a:solidFill>
                  <a:schemeClr val="tx1"/>
                </a:solidFill>
                <a:effectLst/>
                <a:latin typeface="+mn-lt"/>
                <a:ea typeface="+mn-ea"/>
                <a:cs typeface="+mn-cs"/>
              </a:rPr>
              <a:t>חלב של פרה - אוכל ומים לפרה, שטח לגדל אותה - שטח נוסף לגדל את המזון עבורה, מים, ריסוס כימי, דלק לשינוע המזון לרפת</a:t>
            </a:r>
            <a:br>
              <a:rPr lang="he-IL" sz="1200" kern="1200" dirty="0">
                <a:solidFill>
                  <a:schemeClr val="tx1"/>
                </a:solidFill>
                <a:effectLst/>
                <a:latin typeface="+mn-lt"/>
                <a:ea typeface="+mn-ea"/>
                <a:cs typeface="+mn-cs"/>
              </a:rPr>
            </a:br>
            <a:r>
              <a:rPr lang="he-IL" sz="1200" kern="1200" dirty="0">
                <a:solidFill>
                  <a:schemeClr val="tx1"/>
                </a:solidFill>
                <a:effectLst/>
                <a:latin typeface="+mn-lt"/>
                <a:ea typeface="+mn-ea"/>
                <a:cs typeface="+mn-cs"/>
              </a:rPr>
              <a:t>חומוס - צמח חומוס - שטח, מים, ריסוס כימי, קומפוסט, דלק</a:t>
            </a:r>
            <a:endParaRPr lang="en-US" sz="1200" kern="1200" dirty="0">
              <a:solidFill>
                <a:schemeClr val="tx1"/>
              </a:solidFill>
              <a:effectLst/>
              <a:latin typeface="+mn-lt"/>
              <a:ea typeface="+mn-ea"/>
              <a:cs typeface="+mn-cs"/>
            </a:endParaRPr>
          </a:p>
          <a:p>
            <a:pPr rtl="1"/>
            <a:r>
              <a:rPr lang="he-IL" sz="1200" u="sng" kern="1200" dirty="0">
                <a:solidFill>
                  <a:schemeClr val="tx1"/>
                </a:solidFill>
                <a:effectLst/>
                <a:latin typeface="+mn-lt"/>
                <a:ea typeface="+mn-ea"/>
                <a:cs typeface="+mn-cs"/>
              </a:rPr>
              <a:t>פיצה</a:t>
            </a:r>
            <a:r>
              <a:rPr lang="en-US" sz="1200" b="1" kern="1200" dirty="0">
                <a:solidFill>
                  <a:schemeClr val="tx1"/>
                </a:solidFill>
                <a:effectLst/>
                <a:latin typeface="+mn-lt"/>
                <a:ea typeface="+mn-ea"/>
                <a:cs typeface="+mn-cs"/>
              </a:rPr>
              <a:t>:</a:t>
            </a:r>
            <a:br>
              <a:rPr lang="he-IL" sz="1200" kern="1200" dirty="0">
                <a:solidFill>
                  <a:schemeClr val="tx1"/>
                </a:solidFill>
                <a:effectLst/>
                <a:latin typeface="+mn-lt"/>
                <a:ea typeface="+mn-ea"/>
                <a:cs typeface="+mn-cs"/>
              </a:rPr>
            </a:br>
            <a:r>
              <a:rPr lang="he-IL" sz="1200" kern="1200" dirty="0">
                <a:solidFill>
                  <a:schemeClr val="tx1"/>
                </a:solidFill>
                <a:effectLst/>
                <a:latin typeface="+mn-lt"/>
                <a:ea typeface="+mn-ea"/>
                <a:cs typeface="+mn-cs"/>
              </a:rPr>
              <a:t>רוטב עגבניות - עגבניות - שטח, מים, חממה, קומפוסט, ריסוס</a:t>
            </a:r>
            <a:br>
              <a:rPr lang="he-IL" sz="1200" kern="1200" dirty="0">
                <a:solidFill>
                  <a:schemeClr val="tx1"/>
                </a:solidFill>
                <a:effectLst/>
                <a:latin typeface="+mn-lt"/>
                <a:ea typeface="+mn-ea"/>
                <a:cs typeface="+mn-cs"/>
              </a:rPr>
            </a:br>
            <a:r>
              <a:rPr lang="he-IL" sz="1200" kern="1200" dirty="0">
                <a:solidFill>
                  <a:schemeClr val="tx1"/>
                </a:solidFill>
                <a:effectLst/>
                <a:latin typeface="+mn-lt"/>
                <a:ea typeface="+mn-ea"/>
                <a:cs typeface="+mn-cs"/>
              </a:rPr>
              <a:t>גבינה צהובה</a:t>
            </a:r>
            <a:r>
              <a:rPr lang="en-US" sz="1200" kern="1200" dirty="0">
                <a:solidFill>
                  <a:schemeClr val="tx1"/>
                </a:solidFill>
                <a:effectLst/>
                <a:latin typeface="+mn-lt"/>
                <a:ea typeface="+mn-ea"/>
                <a:cs typeface="+mn-cs"/>
              </a:rPr>
              <a:t> - </a:t>
            </a:r>
            <a:r>
              <a:rPr lang="he-IL" sz="1200" kern="1200" dirty="0">
                <a:solidFill>
                  <a:schemeClr val="tx1"/>
                </a:solidFill>
                <a:effectLst/>
                <a:latin typeface="+mn-lt"/>
                <a:ea typeface="+mn-ea"/>
                <a:cs typeface="+mn-cs"/>
              </a:rPr>
              <a:t>חלב של פרה - אוכל ומים לפרה, שטח לגדל אותה - שטח נוסף לגדל את המזון עבורה, מים, ריסוס כימי, דלק לשינוע המזון לרפת</a:t>
            </a:r>
            <a:br>
              <a:rPr lang="he-IL" sz="1200" kern="1200" dirty="0">
                <a:solidFill>
                  <a:schemeClr val="tx1"/>
                </a:solidFill>
                <a:effectLst/>
                <a:latin typeface="+mn-lt"/>
                <a:ea typeface="+mn-ea"/>
                <a:cs typeface="+mn-cs"/>
              </a:rPr>
            </a:br>
            <a:r>
              <a:rPr lang="he-IL" sz="1200" kern="1200" dirty="0">
                <a:solidFill>
                  <a:schemeClr val="tx1"/>
                </a:solidFill>
                <a:effectLst/>
                <a:latin typeface="+mn-lt"/>
                <a:ea typeface="+mn-ea"/>
                <a:cs typeface="+mn-cs"/>
              </a:rPr>
              <a:t>בצק - חיטה - מים, שטח, ריסוס כימי, קומפוסט, דלק</a:t>
            </a:r>
            <a:endParaRPr lang="en-US" sz="1200" kern="1200" dirty="0">
              <a:solidFill>
                <a:schemeClr val="tx1"/>
              </a:solidFill>
              <a:effectLst/>
              <a:latin typeface="+mn-lt"/>
              <a:ea typeface="+mn-ea"/>
              <a:cs typeface="+mn-cs"/>
            </a:endParaRPr>
          </a:p>
          <a:p>
            <a:pPr rtl="1"/>
            <a:r>
              <a:rPr lang="he-IL" sz="1200" u="sng" kern="1200" dirty="0">
                <a:solidFill>
                  <a:schemeClr val="tx1"/>
                </a:solidFill>
                <a:effectLst/>
                <a:latin typeface="+mn-lt"/>
                <a:ea typeface="+mn-ea"/>
                <a:cs typeface="+mn-cs"/>
              </a:rPr>
              <a:t>קוסקוס ירקות</a:t>
            </a:r>
            <a:r>
              <a:rPr lang="he-IL" sz="1200" kern="1200" dirty="0">
                <a:solidFill>
                  <a:schemeClr val="tx1"/>
                </a:solidFill>
                <a:effectLst/>
                <a:latin typeface="+mn-lt"/>
                <a:ea typeface="+mn-ea"/>
                <a:cs typeface="+mn-cs"/>
              </a:rPr>
              <a:t>:</a:t>
            </a:r>
            <a:br>
              <a:rPr lang="he-IL" sz="1200" kern="1200" dirty="0">
                <a:solidFill>
                  <a:schemeClr val="tx1"/>
                </a:solidFill>
                <a:effectLst/>
                <a:latin typeface="+mn-lt"/>
                <a:ea typeface="+mn-ea"/>
                <a:cs typeface="+mn-cs"/>
              </a:rPr>
            </a:br>
            <a:r>
              <a:rPr lang="he-IL" sz="1200" kern="1200" dirty="0">
                <a:solidFill>
                  <a:schemeClr val="tx1"/>
                </a:solidFill>
                <a:effectLst/>
                <a:latin typeface="+mn-lt"/>
                <a:ea typeface="+mn-ea"/>
                <a:cs typeface="+mn-cs"/>
              </a:rPr>
              <a:t>חיטה - מים, שטח, ריסוס כימי, קומפוסט, דלק</a:t>
            </a:r>
            <a:br>
              <a:rPr lang="he-IL" sz="1200" kern="1200" dirty="0">
                <a:solidFill>
                  <a:schemeClr val="tx1"/>
                </a:solidFill>
                <a:effectLst/>
                <a:latin typeface="+mn-lt"/>
                <a:ea typeface="+mn-ea"/>
                <a:cs typeface="+mn-cs"/>
              </a:rPr>
            </a:br>
            <a:r>
              <a:rPr lang="he-IL" sz="1200" kern="1200" dirty="0">
                <a:solidFill>
                  <a:schemeClr val="tx1"/>
                </a:solidFill>
                <a:effectLst/>
                <a:latin typeface="+mn-lt"/>
                <a:ea typeface="+mn-ea"/>
                <a:cs typeface="+mn-cs"/>
              </a:rPr>
              <a:t>ירקות - שטח, מים, ריסוס כימי, קומפוסט, דלק</a:t>
            </a:r>
            <a:endParaRPr lang="en-US" sz="1200" kern="1200" dirty="0">
              <a:solidFill>
                <a:schemeClr val="tx1"/>
              </a:solidFill>
              <a:effectLst/>
              <a:latin typeface="+mn-lt"/>
              <a:ea typeface="+mn-ea"/>
              <a:cs typeface="+mn-cs"/>
            </a:endParaRPr>
          </a:p>
          <a:p>
            <a:pPr rtl="1"/>
            <a:r>
              <a:rPr lang="he-IL" sz="1200" u="sng" kern="1200" dirty="0">
                <a:solidFill>
                  <a:schemeClr val="tx1"/>
                </a:solidFill>
                <a:effectLst/>
                <a:latin typeface="+mn-lt"/>
                <a:ea typeface="+mn-ea"/>
                <a:cs typeface="+mn-cs"/>
              </a:rPr>
              <a:t>שניצל עוף</a:t>
            </a:r>
            <a:r>
              <a:rPr lang="en-US" sz="1200" b="1" kern="1200" dirty="0">
                <a:solidFill>
                  <a:schemeClr val="tx1"/>
                </a:solidFill>
                <a:effectLst/>
                <a:latin typeface="+mn-lt"/>
                <a:ea typeface="+mn-ea"/>
                <a:cs typeface="+mn-cs"/>
              </a:rPr>
              <a:t>:</a:t>
            </a:r>
            <a:br>
              <a:rPr lang="he-IL" sz="1200" kern="1200" dirty="0">
                <a:solidFill>
                  <a:schemeClr val="tx1"/>
                </a:solidFill>
                <a:effectLst/>
                <a:latin typeface="+mn-lt"/>
                <a:ea typeface="+mn-ea"/>
                <a:cs typeface="+mn-cs"/>
              </a:rPr>
            </a:br>
            <a:r>
              <a:rPr lang="he-IL" sz="1200" kern="1200" dirty="0">
                <a:solidFill>
                  <a:schemeClr val="tx1"/>
                </a:solidFill>
                <a:effectLst/>
                <a:latin typeface="+mn-lt"/>
                <a:ea typeface="+mn-ea"/>
                <a:cs typeface="+mn-cs"/>
              </a:rPr>
              <a:t>בשר עוף - תרנגולת - אוכל ומים לתרנגולת, שטח לגדל אותה - שטח נוסף לגדל את המזון עבורה, מים, ריסוס כימי, דלק לשינוע המזון ללול.</a:t>
            </a:r>
            <a:br>
              <a:rPr lang="he-IL" sz="1200" kern="1200" dirty="0">
                <a:solidFill>
                  <a:schemeClr val="tx1"/>
                </a:solidFill>
                <a:effectLst/>
                <a:latin typeface="+mn-lt"/>
                <a:ea typeface="+mn-ea"/>
                <a:cs typeface="+mn-cs"/>
              </a:rPr>
            </a:br>
            <a:r>
              <a:rPr lang="he-IL" sz="1200" kern="1200" dirty="0">
                <a:solidFill>
                  <a:schemeClr val="tx1"/>
                </a:solidFill>
                <a:effectLst/>
                <a:latin typeface="+mn-lt"/>
                <a:ea typeface="+mn-ea"/>
                <a:cs typeface="+mn-cs"/>
              </a:rPr>
              <a:t>פרורי לחם - חיטה - מים, שטח, ריסוס כימי, קומפוסט, דלק</a:t>
            </a:r>
            <a:br>
              <a:rPr lang="he-IL" sz="1200" kern="1200" dirty="0">
                <a:solidFill>
                  <a:schemeClr val="tx1"/>
                </a:solidFill>
                <a:effectLst/>
                <a:latin typeface="+mn-lt"/>
                <a:ea typeface="+mn-ea"/>
                <a:cs typeface="+mn-cs"/>
              </a:rPr>
            </a:br>
            <a:r>
              <a:rPr lang="he-IL" sz="1200" kern="1200" dirty="0">
                <a:solidFill>
                  <a:schemeClr val="tx1"/>
                </a:solidFill>
                <a:effectLst/>
                <a:latin typeface="+mn-lt"/>
                <a:ea typeface="+mn-ea"/>
                <a:cs typeface="+mn-cs"/>
              </a:rPr>
              <a:t>שמן - חמניות - מים, שטח, ריסוס כימי, קומפוסט, דלק</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39CA6A9-3FD6-47DE-9849-E30BB13D07EB}" type="slidenum">
              <a:rPr lang="he-IL" smtClean="0"/>
              <a:t>11</a:t>
            </a:fld>
            <a:endParaRPr lang="he-IL"/>
          </a:p>
        </p:txBody>
      </p:sp>
    </p:spTree>
    <p:extLst>
      <p:ext uri="{BB962C8B-B14F-4D97-AF65-F5344CB8AC3E}">
        <p14:creationId xmlns:p14="http://schemas.microsoft.com/office/powerpoint/2010/main" val="2100650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A8C590B2-D98F-4F50-93F8-952805651E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1FCA3-83E5-42A2-A833-B331777BFD8F}" type="slidenum">
              <a:rPr lang="en-US" smtClean="0"/>
              <a:t>‹#›</a:t>
            </a:fld>
            <a:endParaRPr lang="en-US"/>
          </a:p>
        </p:txBody>
      </p:sp>
    </p:spTree>
    <p:extLst>
      <p:ext uri="{BB962C8B-B14F-4D97-AF65-F5344CB8AC3E}">
        <p14:creationId xmlns:p14="http://schemas.microsoft.com/office/powerpoint/2010/main" val="281829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pic>
        <p:nvPicPr>
          <p:cNvPr id="7" name="תמונה 6" descr="mitug"/>
          <p:cNvPicPr>
            <a:picLocks noGrp="1" noChangeAspect="1"/>
          </p:cNvPicPr>
          <p:nvPr isPhoto="1" userDrawn="1"/>
        </p:nvPicPr>
        <p:blipFill>
          <a:blip r:embed="rId2">
            <a:lum/>
            <a:extLst>
              <a:ext uri="{28A0092B-C50C-407E-A947-70E740481C1C}">
                <a14:useLocalDpi xmlns:a14="http://schemas.microsoft.com/office/drawing/2010/main" val="0"/>
              </a:ext>
            </a:extLst>
          </a:blip>
          <a:stretch>
            <a:fillRect/>
          </a:stretch>
        </p:blipFill>
        <p:spPr>
          <a:xfrm>
            <a:off x="-3175" y="0"/>
            <a:ext cx="9148763" cy="6858000"/>
          </a:xfrm>
          <a:prstGeom prst="rect">
            <a:avLst/>
          </a:prstGeom>
          <a:noFill/>
          <a:ln>
            <a:noFill/>
          </a:ln>
        </p:spPr>
      </p:pic>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A8C590B2-D98F-4F50-93F8-952805651E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1FCA3-83E5-42A2-A833-B331777BFD8F}" type="slidenum">
              <a:rPr lang="en-US" smtClean="0"/>
              <a:t>‹#›</a:t>
            </a:fld>
            <a:endParaRPr lang="en-US"/>
          </a:p>
        </p:txBody>
      </p:sp>
    </p:spTree>
    <p:extLst>
      <p:ext uri="{BB962C8B-B14F-4D97-AF65-F5344CB8AC3E}">
        <p14:creationId xmlns:p14="http://schemas.microsoft.com/office/powerpoint/2010/main" val="275902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A8C590B2-D98F-4F50-93F8-952805651E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1FCA3-83E5-42A2-A833-B331777BFD8F}" type="slidenum">
              <a:rPr lang="en-US" smtClean="0"/>
              <a:t>‹#›</a:t>
            </a:fld>
            <a:endParaRPr lang="en-US"/>
          </a:p>
        </p:txBody>
      </p:sp>
    </p:spTree>
    <p:extLst>
      <p:ext uri="{BB962C8B-B14F-4D97-AF65-F5344CB8AC3E}">
        <p14:creationId xmlns:p14="http://schemas.microsoft.com/office/powerpoint/2010/main" val="120330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1152525" y="365126"/>
            <a:ext cx="6210300" cy="1325563"/>
          </a:xfrm>
        </p:spPr>
        <p:txBody>
          <a:bodyPr/>
          <a:lstStyle>
            <a:lvl1pPr algn="r" rtl="1">
              <a:defRPr>
                <a:cs typeface="+mn-cs"/>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lvl1pPr algn="r" rtl="1">
              <a:defRPr/>
            </a:lvl1pPr>
            <a:lvl2pPr algn="r" rtl="1">
              <a:defRPr/>
            </a:lvl2pPr>
            <a:lvl3pPr algn="r" rtl="1">
              <a:defRPr/>
            </a:lvl3pPr>
            <a:lvl4pPr algn="r" rtl="1">
              <a:defRPr/>
            </a:lvl4pPr>
            <a:lvl5pPr algn="r" rtl="1">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A8C590B2-D98F-4F50-93F8-952805651E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1FCA3-83E5-42A2-A833-B331777BFD8F}" type="slidenum">
              <a:rPr lang="en-US" smtClean="0"/>
              <a:t>‹#›</a:t>
            </a:fld>
            <a:endParaRPr lang="en-US"/>
          </a:p>
        </p:txBody>
      </p:sp>
    </p:spTree>
    <p:extLst>
      <p:ext uri="{BB962C8B-B14F-4D97-AF65-F5344CB8AC3E}">
        <p14:creationId xmlns:p14="http://schemas.microsoft.com/office/powerpoint/2010/main" val="78410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A8C590B2-D98F-4F50-93F8-952805651E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1FCA3-83E5-42A2-A833-B331777BFD8F}" type="slidenum">
              <a:rPr lang="en-US" smtClean="0"/>
              <a:t>‹#›</a:t>
            </a:fld>
            <a:endParaRPr lang="en-US"/>
          </a:p>
        </p:txBody>
      </p:sp>
    </p:spTree>
    <p:extLst>
      <p:ext uri="{BB962C8B-B14F-4D97-AF65-F5344CB8AC3E}">
        <p14:creationId xmlns:p14="http://schemas.microsoft.com/office/powerpoint/2010/main" val="7276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A8C590B2-D98F-4F50-93F8-952805651E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1FCA3-83E5-42A2-A833-B331777BFD8F}" type="slidenum">
              <a:rPr lang="en-US" smtClean="0"/>
              <a:t>‹#›</a:t>
            </a:fld>
            <a:endParaRPr lang="en-US"/>
          </a:p>
        </p:txBody>
      </p:sp>
    </p:spTree>
    <p:extLst>
      <p:ext uri="{BB962C8B-B14F-4D97-AF65-F5344CB8AC3E}">
        <p14:creationId xmlns:p14="http://schemas.microsoft.com/office/powerpoint/2010/main" val="1527673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A8C590B2-D98F-4F50-93F8-952805651E2D}"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21FCA3-83E5-42A2-A833-B331777BFD8F}" type="slidenum">
              <a:rPr lang="en-US" smtClean="0"/>
              <a:t>‹#›</a:t>
            </a:fld>
            <a:endParaRPr lang="en-US"/>
          </a:p>
        </p:txBody>
      </p:sp>
    </p:spTree>
    <p:extLst>
      <p:ext uri="{BB962C8B-B14F-4D97-AF65-F5344CB8AC3E}">
        <p14:creationId xmlns:p14="http://schemas.microsoft.com/office/powerpoint/2010/main" val="298676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A8C590B2-D98F-4F50-93F8-952805651E2D}"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21FCA3-83E5-42A2-A833-B331777BFD8F}" type="slidenum">
              <a:rPr lang="en-US" smtClean="0"/>
              <a:t>‹#›</a:t>
            </a:fld>
            <a:endParaRPr lang="en-US"/>
          </a:p>
        </p:txBody>
      </p:sp>
    </p:spTree>
    <p:extLst>
      <p:ext uri="{BB962C8B-B14F-4D97-AF65-F5344CB8AC3E}">
        <p14:creationId xmlns:p14="http://schemas.microsoft.com/office/powerpoint/2010/main" val="1140563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pic>
        <p:nvPicPr>
          <p:cNvPr id="5" name="תמונה 4" descr="mitug"/>
          <p:cNvPicPr>
            <a:picLocks noGrp="1" noChangeAspect="1"/>
          </p:cNvPicPr>
          <p:nvPr isPhoto="1" userDrawn="1"/>
        </p:nvPicPr>
        <p:blipFill>
          <a:blip r:embed="rId2">
            <a:lum/>
            <a:extLst>
              <a:ext uri="{28A0092B-C50C-407E-A947-70E740481C1C}">
                <a14:useLocalDpi xmlns:a14="http://schemas.microsoft.com/office/drawing/2010/main" val="0"/>
              </a:ext>
            </a:extLst>
          </a:blip>
          <a:stretch>
            <a:fillRect/>
          </a:stretch>
        </p:blipFill>
        <p:spPr>
          <a:xfrm>
            <a:off x="-3175" y="0"/>
            <a:ext cx="9148763" cy="6858000"/>
          </a:xfrm>
          <a:prstGeom prst="rect">
            <a:avLst/>
          </a:prstGeom>
          <a:noFill/>
          <a:ln>
            <a:noFill/>
          </a:ln>
        </p:spPr>
      </p:pic>
      <p:sp>
        <p:nvSpPr>
          <p:cNvPr id="2" name="Date Placeholder 1"/>
          <p:cNvSpPr>
            <a:spLocks noGrp="1"/>
          </p:cNvSpPr>
          <p:nvPr>
            <p:ph type="dt" sz="half" idx="10"/>
          </p:nvPr>
        </p:nvSpPr>
        <p:spPr/>
        <p:txBody>
          <a:bodyPr/>
          <a:lstStyle/>
          <a:p>
            <a:fld id="{A8C590B2-D98F-4F50-93F8-952805651E2D}"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21FCA3-83E5-42A2-A833-B331777BFD8F}" type="slidenum">
              <a:rPr lang="en-US" smtClean="0"/>
              <a:t>‹#›</a:t>
            </a:fld>
            <a:endParaRPr lang="en-US"/>
          </a:p>
        </p:txBody>
      </p:sp>
    </p:spTree>
    <p:extLst>
      <p:ext uri="{BB962C8B-B14F-4D97-AF65-F5344CB8AC3E}">
        <p14:creationId xmlns:p14="http://schemas.microsoft.com/office/powerpoint/2010/main" val="3661524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pic>
        <p:nvPicPr>
          <p:cNvPr id="8" name="תמונה 7" descr="mitug"/>
          <p:cNvPicPr>
            <a:picLocks noGrp="1" noChangeAspect="1"/>
          </p:cNvPicPr>
          <p:nvPr isPhoto="1" userDrawn="1"/>
        </p:nvPicPr>
        <p:blipFill>
          <a:blip r:embed="rId2">
            <a:lum/>
            <a:extLst>
              <a:ext uri="{28A0092B-C50C-407E-A947-70E740481C1C}">
                <a14:useLocalDpi xmlns:a14="http://schemas.microsoft.com/office/drawing/2010/main" val="0"/>
              </a:ext>
            </a:extLst>
          </a:blip>
          <a:stretch>
            <a:fillRect/>
          </a:stretch>
        </p:blipFill>
        <p:spPr>
          <a:xfrm>
            <a:off x="-3175" y="0"/>
            <a:ext cx="9148763" cy="6858000"/>
          </a:xfrm>
          <a:prstGeom prst="rect">
            <a:avLst/>
          </a:prstGeom>
          <a:noFill/>
          <a:ln>
            <a:noFill/>
          </a:ln>
        </p:spPr>
      </p:pic>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A8C590B2-D98F-4F50-93F8-952805651E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1FCA3-83E5-42A2-A833-B331777BFD8F}" type="slidenum">
              <a:rPr lang="en-US" smtClean="0"/>
              <a:t>‹#›</a:t>
            </a:fld>
            <a:endParaRPr lang="en-US"/>
          </a:p>
        </p:txBody>
      </p:sp>
    </p:spTree>
    <p:extLst>
      <p:ext uri="{BB962C8B-B14F-4D97-AF65-F5344CB8AC3E}">
        <p14:creationId xmlns:p14="http://schemas.microsoft.com/office/powerpoint/2010/main" val="823159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A8C590B2-D98F-4F50-93F8-952805651E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1FCA3-83E5-42A2-A833-B331777BFD8F}" type="slidenum">
              <a:rPr lang="en-US" smtClean="0"/>
              <a:t>‹#›</a:t>
            </a:fld>
            <a:endParaRPr lang="en-US"/>
          </a:p>
        </p:txBody>
      </p:sp>
    </p:spTree>
    <p:extLst>
      <p:ext uri="{BB962C8B-B14F-4D97-AF65-F5344CB8AC3E}">
        <p14:creationId xmlns:p14="http://schemas.microsoft.com/office/powerpoint/2010/main" val="2721559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תמונה 10"/>
          <p:cNvPicPr>
            <a:picLocks noChangeAspect="1"/>
          </p:cNvPicPr>
          <p:nvPr userDrawn="1"/>
        </p:nvPicPr>
        <p:blipFill rotWithShape="1">
          <a:blip r:embed="rId13">
            <a:extLst>
              <a:ext uri="{28A0092B-C50C-407E-A947-70E740481C1C}">
                <a14:useLocalDpi xmlns:a14="http://schemas.microsoft.com/office/drawing/2010/main" val="0"/>
              </a:ext>
            </a:extLst>
          </a:blip>
          <a:srcRect b="16665"/>
          <a:stretch/>
        </p:blipFill>
        <p:spPr>
          <a:xfrm>
            <a:off x="0" y="5185984"/>
            <a:ext cx="9144000" cy="1672016"/>
          </a:xfrm>
          <a:prstGeom prst="rect">
            <a:avLst/>
          </a:prstGeom>
        </p:spPr>
      </p:pic>
      <p:pic>
        <p:nvPicPr>
          <p:cNvPr id="14" name="תמונה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09511" y="91122"/>
            <a:ext cx="1412839" cy="1069657"/>
          </a:xfrm>
          <a:prstGeom prst="rect">
            <a:avLst/>
          </a:prstGeom>
        </p:spPr>
      </p:pic>
      <p:pic>
        <p:nvPicPr>
          <p:cNvPr id="15" name="תמונה 14"/>
          <p:cNvPicPr>
            <a:picLocks noChangeAspect="1"/>
          </p:cNvPicPr>
          <p:nvPr userDrawn="1"/>
        </p:nvPicPr>
        <p:blipFill rotWithShape="1">
          <a:blip r:embed="rId15" cstate="print">
            <a:extLst>
              <a:ext uri="{28A0092B-C50C-407E-A947-70E740481C1C}">
                <a14:useLocalDpi xmlns:a14="http://schemas.microsoft.com/office/drawing/2010/main" val="0"/>
              </a:ext>
            </a:extLst>
          </a:blip>
          <a:srcRect l="9809" t="19167" r="10669" b="18750"/>
          <a:stretch/>
        </p:blipFill>
        <p:spPr>
          <a:xfrm>
            <a:off x="1798330" y="350069"/>
            <a:ext cx="1428750" cy="575361"/>
          </a:xfrm>
          <a:prstGeom prst="rect">
            <a:avLst/>
          </a:prstGeom>
        </p:spPr>
      </p:pic>
      <p:pic>
        <p:nvPicPr>
          <p:cNvPr id="16" name="תמונה 15"/>
          <p:cNvPicPr>
            <a:picLocks noChangeAspect="1"/>
          </p:cNvPicPr>
          <p:nvPr userDrawn="1"/>
        </p:nvPicPr>
        <p:blipFill rotWithShape="1">
          <a:blip r:embed="rId16"/>
          <a:srcRect b="7579"/>
          <a:stretch/>
        </p:blipFill>
        <p:spPr>
          <a:xfrm>
            <a:off x="6443712" y="102922"/>
            <a:ext cx="894670" cy="1069657"/>
          </a:xfrm>
          <a:prstGeom prst="rect">
            <a:avLst/>
          </a:prstGeom>
          <a:noFill/>
          <a:ln>
            <a:noFill/>
          </a:ln>
        </p:spPr>
      </p:pic>
      <p:pic>
        <p:nvPicPr>
          <p:cNvPr id="17" name="תמונה 1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1"/>
            <a:ext cx="1637731" cy="91569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590B2-D98F-4F50-93F8-952805651E2D}" type="datetimeFigureOut">
              <a:rPr lang="en-US" smtClean="0"/>
              <a:t>4/19/2017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1FCA3-83E5-42A2-A833-B331777BFD8F}" type="slidenum">
              <a:rPr lang="en-US" smtClean="0"/>
              <a:t>‹#›</a:t>
            </a:fld>
            <a:endParaRPr lang="en-US"/>
          </a:p>
        </p:txBody>
      </p:sp>
    </p:spTree>
    <p:extLst>
      <p:ext uri="{BB962C8B-B14F-4D97-AF65-F5344CB8AC3E}">
        <p14:creationId xmlns:p14="http://schemas.microsoft.com/office/powerpoint/2010/main" val="177691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MNs6VnG_3g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jpe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jpe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jpeg"/><Relationship Id="rId4" Type="http://schemas.openxmlformats.org/officeDocument/2006/relationships/image" Target="../media/image42.png"/><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A8_x579xN_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p:cNvPicPr>
            <a:picLocks noChangeAspect="1"/>
          </p:cNvPicPr>
          <p:nvPr/>
        </p:nvPicPr>
        <p:blipFill rotWithShape="1">
          <a:blip r:embed="rId2">
            <a:extLst>
              <a:ext uri="{28A0092B-C50C-407E-A947-70E740481C1C}">
                <a14:useLocalDpi xmlns:a14="http://schemas.microsoft.com/office/drawing/2010/main" val="0"/>
              </a:ext>
            </a:extLst>
          </a:blip>
          <a:srcRect t="63033" b="16054"/>
          <a:stretch/>
        </p:blipFill>
        <p:spPr>
          <a:xfrm>
            <a:off x="0" y="1638300"/>
            <a:ext cx="9144000" cy="2705100"/>
          </a:xfrm>
          <a:prstGeom prst="rect">
            <a:avLst/>
          </a:prstGeom>
        </p:spPr>
      </p:pic>
      <p:sp>
        <p:nvSpPr>
          <p:cNvPr id="13" name="TextBox 12"/>
          <p:cNvSpPr txBox="1"/>
          <p:nvPr/>
        </p:nvSpPr>
        <p:spPr>
          <a:xfrm>
            <a:off x="2668635" y="4629150"/>
            <a:ext cx="3806730" cy="369332"/>
          </a:xfrm>
          <a:prstGeom prst="rect">
            <a:avLst/>
          </a:prstGeom>
          <a:noFill/>
        </p:spPr>
        <p:txBody>
          <a:bodyPr wrap="square" rtlCol="1">
            <a:spAutoFit/>
          </a:bodyPr>
          <a:lstStyle/>
          <a:p>
            <a:pPr algn="ctr" rtl="1"/>
            <a:r>
              <a:rPr lang="he-IL" b="1" dirty="0"/>
              <a:t>תזונה בת קיימא</a:t>
            </a:r>
          </a:p>
        </p:txBody>
      </p:sp>
    </p:spTree>
    <p:extLst>
      <p:ext uri="{BB962C8B-B14F-4D97-AF65-F5344CB8AC3E}">
        <p14:creationId xmlns:p14="http://schemas.microsoft.com/office/powerpoint/2010/main" val="484747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omen think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9517" y="3388375"/>
            <a:ext cx="4145661" cy="2763774"/>
          </a:xfrm>
          <a:prstGeom prst="rect">
            <a:avLst/>
          </a:prstGeom>
          <a:noFill/>
          <a:extLst>
            <a:ext uri="{909E8E84-426E-40DD-AFC4-6F175D3DCCD1}">
              <a14:hiddenFill xmlns:a14="http://schemas.microsoft.com/office/drawing/2010/main">
                <a:solidFill>
                  <a:srgbClr val="FFFFFF"/>
                </a:solidFill>
              </a14:hiddenFill>
            </a:ext>
          </a:extLst>
        </p:spPr>
      </p:pic>
      <p:sp>
        <p:nvSpPr>
          <p:cNvPr id="9" name="כותרת 1"/>
          <p:cNvSpPr txBox="1">
            <a:spLocks/>
          </p:cNvSpPr>
          <p:nvPr/>
        </p:nvSpPr>
        <p:spPr>
          <a:xfrm>
            <a:off x="887240" y="715230"/>
            <a:ext cx="7369519" cy="2673145"/>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e-IL" dirty="0">
                <a:latin typeface="BN Penguin" panose="02000000000000000000" pitchFamily="2" charset="-79"/>
                <a:cs typeface="BN Penguin" panose="02000000000000000000" pitchFamily="2" charset="-79"/>
              </a:rPr>
              <a:t>אבל מה כל זה קשור לסביבה?</a:t>
            </a:r>
          </a:p>
        </p:txBody>
      </p:sp>
    </p:spTree>
    <p:extLst>
      <p:ext uri="{BB962C8B-B14F-4D97-AF65-F5344CB8AC3E}">
        <p14:creationId xmlns:p14="http://schemas.microsoft.com/office/powerpoint/2010/main" val="2157326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533" y="74013"/>
            <a:ext cx="6195042" cy="1325563"/>
          </a:xfrm>
        </p:spPr>
        <p:txBody>
          <a:bodyPr>
            <a:normAutofit/>
          </a:bodyPr>
          <a:lstStyle/>
          <a:p>
            <a:pPr algn="r" rtl="1"/>
            <a:r>
              <a:rPr lang="he-IL" dirty="0">
                <a:cs typeface="+mn-cs"/>
              </a:rPr>
              <a:t>איך המנה שבחרתם </a:t>
            </a:r>
            <a:br>
              <a:rPr lang="en-US" dirty="0">
                <a:cs typeface="+mn-cs"/>
              </a:rPr>
            </a:br>
            <a:r>
              <a:rPr lang="he-IL" dirty="0">
                <a:cs typeface="+mn-cs"/>
              </a:rPr>
              <a:t>הגיעה לצלחת?</a:t>
            </a:r>
            <a:endParaRPr lang="en-US" dirty="0">
              <a:cs typeface="+mn-cs"/>
            </a:endParaRPr>
          </a:p>
        </p:txBody>
      </p:sp>
      <p:sp>
        <p:nvSpPr>
          <p:cNvPr id="3" name="Content Placeholder 2"/>
          <p:cNvSpPr>
            <a:spLocks noGrp="1"/>
          </p:cNvSpPr>
          <p:nvPr>
            <p:ph idx="1"/>
          </p:nvPr>
        </p:nvSpPr>
        <p:spPr>
          <a:xfrm>
            <a:off x="699671" y="1691135"/>
            <a:ext cx="7886700" cy="4351338"/>
          </a:xfrm>
        </p:spPr>
        <p:txBody>
          <a:bodyPr>
            <a:normAutofit/>
          </a:bodyPr>
          <a:lstStyle/>
          <a:p>
            <a:pPr marL="0" indent="0" algn="r" rtl="1">
              <a:buNone/>
            </a:pPr>
            <a:endParaRPr lang="he-IL" dirty="0"/>
          </a:p>
          <a:p>
            <a:pPr marL="0" indent="0" algn="r" rtl="1">
              <a:buNone/>
            </a:pPr>
            <a:endParaRPr lang="he-IL" dirty="0"/>
          </a:p>
          <a:p>
            <a:pPr marL="0" indent="0" algn="r" rtl="1">
              <a:buNone/>
            </a:pPr>
            <a:endParaRPr lang="en-US" dirty="0"/>
          </a:p>
        </p:txBody>
      </p:sp>
      <p:graphicFrame>
        <p:nvGraphicFramePr>
          <p:cNvPr id="4" name="Diagram 3"/>
          <p:cNvGraphicFramePr/>
          <p:nvPr>
            <p:extLst>
              <p:ext uri="{D42A27DB-BD31-4B8C-83A1-F6EECF244321}">
                <p14:modId xmlns:p14="http://schemas.microsoft.com/office/powerpoint/2010/main" val="834770229"/>
              </p:ext>
            </p:extLst>
          </p:nvPr>
        </p:nvGraphicFramePr>
        <p:xfrm>
          <a:off x="632061" y="1442448"/>
          <a:ext cx="5632142" cy="4358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5468133" y="3966316"/>
            <a:ext cx="3031300" cy="18248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endParaRPr lang="he-IL" b="1" u="sng" dirty="0"/>
          </a:p>
          <a:p>
            <a:pPr algn="r" rtl="1"/>
            <a:r>
              <a:rPr lang="he-IL" b="1" u="sng" dirty="0"/>
              <a:t>בנק מילים</a:t>
            </a:r>
          </a:p>
          <a:p>
            <a:pPr algn="r" rtl="1"/>
            <a:r>
              <a:rPr lang="he-IL" sz="1400" dirty="0"/>
              <a:t>                         שטח</a:t>
            </a:r>
            <a:br>
              <a:rPr lang="en-US" sz="1400" dirty="0"/>
            </a:br>
            <a:r>
              <a:rPr lang="he-IL" sz="1400" dirty="0"/>
              <a:t>        מים               </a:t>
            </a:r>
          </a:p>
          <a:p>
            <a:pPr algn="r" rtl="1"/>
            <a:r>
              <a:rPr lang="he-IL" sz="1400" dirty="0"/>
              <a:t>                               דשן/קומפוסט</a:t>
            </a:r>
            <a:br>
              <a:rPr lang="en-US" sz="1400" dirty="0"/>
            </a:br>
            <a:r>
              <a:rPr lang="he-IL" sz="1400" dirty="0"/>
              <a:t>  חומרי הדברה          </a:t>
            </a:r>
            <a:br>
              <a:rPr lang="en-US" sz="1400" dirty="0"/>
            </a:br>
            <a:r>
              <a:rPr lang="he-IL" sz="1400" dirty="0"/>
              <a:t>                              דלק                          </a:t>
            </a:r>
          </a:p>
          <a:p>
            <a:pPr algn="r" rtl="1"/>
            <a:r>
              <a:rPr lang="he-IL" sz="1400" dirty="0"/>
              <a:t> </a:t>
            </a:r>
          </a:p>
        </p:txBody>
      </p:sp>
      <p:sp>
        <p:nvSpPr>
          <p:cNvPr id="6" name="Right Arrow 5"/>
          <p:cNvSpPr/>
          <p:nvPr/>
        </p:nvSpPr>
        <p:spPr>
          <a:xfrm>
            <a:off x="5142456" y="4695960"/>
            <a:ext cx="651354" cy="328804"/>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991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rmAutofit/>
          </a:bodyPr>
          <a:lstStyle/>
          <a:p>
            <a:pPr algn="r" rtl="1"/>
            <a:r>
              <a:rPr lang="he-IL" dirty="0">
                <a:cs typeface="+mn-cs"/>
              </a:rPr>
              <a:t>מה נדרש כדי לייצר מזון?</a:t>
            </a:r>
            <a:endParaRPr lang="en-US" dirty="0">
              <a:cs typeface="+mn-cs"/>
            </a:endParaRPr>
          </a:p>
        </p:txBody>
      </p:sp>
      <p:pic>
        <p:nvPicPr>
          <p:cNvPr id="6" name="Picture 2" descr="Image result for home project movi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8245" y="1487842"/>
            <a:ext cx="4166396" cy="31247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12448" y="4701803"/>
            <a:ext cx="6489577" cy="707886"/>
          </a:xfrm>
          <a:prstGeom prst="rect">
            <a:avLst/>
          </a:prstGeom>
          <a:noFill/>
        </p:spPr>
        <p:txBody>
          <a:bodyPr wrap="square" rtlCol="0">
            <a:spAutoFit/>
          </a:bodyPr>
          <a:lstStyle/>
          <a:p>
            <a:pPr algn="r" rtl="1"/>
            <a:r>
              <a:rPr lang="he-IL" sz="2000" dirty="0">
                <a:latin typeface="Arial" pitchFamily="34" charset="0"/>
              </a:rPr>
              <a:t>משימה: צפו בסרטון וכתבו את כל המשאבים אותם אתם מזהים הנדרשים כדי לגדל את המזון של כולנו</a:t>
            </a:r>
          </a:p>
        </p:txBody>
      </p:sp>
      <p:sp>
        <p:nvSpPr>
          <p:cNvPr id="8" name="TextBox 7"/>
          <p:cNvSpPr txBox="1"/>
          <p:nvPr/>
        </p:nvSpPr>
        <p:spPr>
          <a:xfrm>
            <a:off x="1562100" y="5101912"/>
            <a:ext cx="2024386" cy="307777"/>
          </a:xfrm>
          <a:prstGeom prst="rect">
            <a:avLst/>
          </a:prstGeom>
          <a:noFill/>
        </p:spPr>
        <p:txBody>
          <a:bodyPr wrap="square" rtlCol="0">
            <a:spAutoFit/>
          </a:bodyPr>
          <a:lstStyle/>
          <a:p>
            <a:pPr algn="ctr" rtl="1"/>
            <a:r>
              <a:rPr lang="he-IL" sz="1400" dirty="0"/>
              <a:t>באדיבות עמותת </a:t>
            </a:r>
            <a:r>
              <a:rPr lang="he-IL" sz="1400" dirty="0" err="1"/>
              <a:t>אקולנוע</a:t>
            </a:r>
            <a:endParaRPr lang="en-US" sz="1400" dirty="0"/>
          </a:p>
        </p:txBody>
      </p:sp>
    </p:spTree>
    <p:extLst>
      <p:ext uri="{BB962C8B-B14F-4D97-AF65-F5344CB8AC3E}">
        <p14:creationId xmlns:p14="http://schemas.microsoft.com/office/powerpoint/2010/main" val="1275709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0" name="Picture 12" descr="Image result for agriculture pesticid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72" y="-1"/>
            <a:ext cx="5408428" cy="303660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earth agricultur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36312" y="3725077"/>
            <a:ext cx="4800600" cy="315539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תוצאת תמונה עבור ריסוס בחקלאות"/>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Image result for earth agriculture"/>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0" y="4889655"/>
            <a:ext cx="4572000" cy="1990816"/>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Image result for watering agricultur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10200" y="-2"/>
            <a:ext cx="3758128" cy="250150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agriculture hothouse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72000" y="1322785"/>
            <a:ext cx="4596328" cy="3624012"/>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תוצאת תמונה עבור ‪agricultural transportation‬‏"/>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849" y="2058227"/>
            <a:ext cx="4567738" cy="2933411"/>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Image result for petrol pump"/>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55575" y="3839604"/>
            <a:ext cx="3886200" cy="242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010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62745" y="2095208"/>
            <a:ext cx="2491182" cy="2526267"/>
          </a:xfrm>
          <a:prstGeom prst="ellipse">
            <a:avLst/>
          </a:prstGeom>
          <a:solidFill>
            <a:srgbClr val="F8981D"/>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latin typeface="Arial" pitchFamily="34" charset="0"/>
              <a:cs typeface="Arial" pitchFamily="34" charset="0"/>
            </a:endParaRPr>
          </a:p>
        </p:txBody>
      </p:sp>
      <p:sp>
        <p:nvSpPr>
          <p:cNvPr id="3" name="Subtitle 2"/>
          <p:cNvSpPr>
            <a:spLocks noGrp="1"/>
          </p:cNvSpPr>
          <p:nvPr>
            <p:ph type="subTitle" idx="1"/>
          </p:nvPr>
        </p:nvSpPr>
        <p:spPr>
          <a:xfrm>
            <a:off x="3358840" y="2316661"/>
            <a:ext cx="2298993" cy="2362200"/>
          </a:xfrm>
        </p:spPr>
        <p:txBody>
          <a:bodyPr>
            <a:normAutofit/>
          </a:bodyPr>
          <a:lstStyle/>
          <a:p>
            <a:pPr rtl="1"/>
            <a:r>
              <a:rPr lang="he-IL" sz="2800" b="1" dirty="0"/>
              <a:t>איך מערכת המזון העולמית משפיעה על הסביבה?</a:t>
            </a:r>
            <a:endParaRPr lang="en-US" sz="2800" b="1" dirty="0"/>
          </a:p>
        </p:txBody>
      </p:sp>
      <p:sp>
        <p:nvSpPr>
          <p:cNvPr id="5" name="TextBox 4"/>
          <p:cNvSpPr txBox="1"/>
          <p:nvPr/>
        </p:nvSpPr>
        <p:spPr>
          <a:xfrm>
            <a:off x="304800" y="381000"/>
            <a:ext cx="1981200" cy="461665"/>
          </a:xfrm>
          <a:prstGeom prst="rect">
            <a:avLst/>
          </a:prstGeom>
          <a:noFill/>
        </p:spPr>
        <p:txBody>
          <a:bodyPr wrap="square" rtlCol="0">
            <a:spAutoFit/>
          </a:bodyPr>
          <a:lstStyle/>
          <a:p>
            <a:endParaRPr lang="en-US" sz="2400" dirty="0">
              <a:latin typeface="Arial" pitchFamily="34" charset="0"/>
              <a:cs typeface="Arial" pitchFamily="34" charset="0"/>
            </a:endParaRPr>
          </a:p>
        </p:txBody>
      </p:sp>
      <p:sp>
        <p:nvSpPr>
          <p:cNvPr id="6" name="TextBox 5"/>
          <p:cNvSpPr txBox="1"/>
          <p:nvPr/>
        </p:nvSpPr>
        <p:spPr>
          <a:xfrm>
            <a:off x="457200" y="533400"/>
            <a:ext cx="1981200" cy="461665"/>
          </a:xfrm>
          <a:prstGeom prst="rect">
            <a:avLst/>
          </a:prstGeom>
          <a:noFill/>
        </p:spPr>
        <p:txBody>
          <a:bodyPr wrap="square" rtlCol="0">
            <a:spAutoFit/>
          </a:bodyPr>
          <a:lstStyle/>
          <a:p>
            <a:endParaRPr lang="en-US" sz="2400" dirty="0">
              <a:latin typeface="Arial" pitchFamily="34" charset="0"/>
              <a:cs typeface="Arial" pitchFamily="34" charset="0"/>
            </a:endParaRPr>
          </a:p>
        </p:txBody>
      </p:sp>
      <p:sp>
        <p:nvSpPr>
          <p:cNvPr id="13" name="TextBox 12"/>
          <p:cNvSpPr txBox="1"/>
          <p:nvPr/>
        </p:nvSpPr>
        <p:spPr>
          <a:xfrm>
            <a:off x="290945" y="623455"/>
            <a:ext cx="1981200" cy="461665"/>
          </a:xfrm>
          <a:prstGeom prst="rect">
            <a:avLst/>
          </a:prstGeom>
          <a:noFill/>
        </p:spPr>
        <p:txBody>
          <a:bodyPr wrap="square" rtlCol="0">
            <a:spAutoFit/>
          </a:bodyPr>
          <a:lstStyle/>
          <a:p>
            <a:endParaRPr lang="en-US" sz="2400" dirty="0">
              <a:latin typeface="Arial" pitchFamily="34" charset="0"/>
              <a:cs typeface="Arial" pitchFamily="34" charset="0"/>
            </a:endParaRPr>
          </a:p>
        </p:txBody>
      </p:sp>
      <p:sp>
        <p:nvSpPr>
          <p:cNvPr id="14" name="TextBox 13"/>
          <p:cNvSpPr txBox="1"/>
          <p:nvPr/>
        </p:nvSpPr>
        <p:spPr>
          <a:xfrm>
            <a:off x="6019800" y="4941332"/>
            <a:ext cx="1981200" cy="461665"/>
          </a:xfrm>
          <a:prstGeom prst="rect">
            <a:avLst/>
          </a:prstGeom>
          <a:noFill/>
        </p:spPr>
        <p:txBody>
          <a:bodyPr wrap="square" rtlCol="0">
            <a:spAutoFit/>
          </a:bodyPr>
          <a:lstStyle/>
          <a:p>
            <a:endParaRPr lang="en-US" sz="2400" dirty="0">
              <a:latin typeface="Arial" pitchFamily="34" charset="0"/>
              <a:cs typeface="Arial" pitchFamily="34" charset="0"/>
            </a:endParaRPr>
          </a:p>
        </p:txBody>
      </p:sp>
      <p:sp>
        <p:nvSpPr>
          <p:cNvPr id="15" name="TextBox 14"/>
          <p:cNvSpPr txBox="1"/>
          <p:nvPr/>
        </p:nvSpPr>
        <p:spPr>
          <a:xfrm>
            <a:off x="193964" y="2667000"/>
            <a:ext cx="1981200" cy="461665"/>
          </a:xfrm>
          <a:prstGeom prst="rect">
            <a:avLst/>
          </a:prstGeom>
          <a:noFill/>
        </p:spPr>
        <p:txBody>
          <a:bodyPr wrap="square" rtlCol="0">
            <a:spAutoFit/>
          </a:bodyPr>
          <a:lstStyle/>
          <a:p>
            <a:endParaRPr lang="en-US" sz="2400" dirty="0">
              <a:latin typeface="Arial" pitchFamily="34" charset="0"/>
              <a:cs typeface="Arial" pitchFamily="34" charset="0"/>
            </a:endParaRPr>
          </a:p>
        </p:txBody>
      </p:sp>
      <p:sp>
        <p:nvSpPr>
          <p:cNvPr id="17" name="TextBox 16"/>
          <p:cNvSpPr txBox="1"/>
          <p:nvPr/>
        </p:nvSpPr>
        <p:spPr>
          <a:xfrm>
            <a:off x="5774463" y="5254714"/>
            <a:ext cx="1981200" cy="646331"/>
          </a:xfrm>
          <a:prstGeom prst="rect">
            <a:avLst/>
          </a:prstGeom>
          <a:noFill/>
        </p:spPr>
        <p:txBody>
          <a:bodyPr wrap="square" rtlCol="0">
            <a:spAutoFit/>
          </a:bodyPr>
          <a:lstStyle/>
          <a:p>
            <a:pPr algn="ctr" rtl="1"/>
            <a:r>
              <a:rPr lang="he-IL" dirty="0"/>
              <a:t>פליטות גזי חממה מבקר</a:t>
            </a:r>
            <a:endParaRPr lang="en-US" dirty="0"/>
          </a:p>
        </p:txBody>
      </p:sp>
      <p:sp>
        <p:nvSpPr>
          <p:cNvPr id="18" name="TextBox 17"/>
          <p:cNvSpPr txBox="1"/>
          <p:nvPr/>
        </p:nvSpPr>
        <p:spPr>
          <a:xfrm>
            <a:off x="4104366" y="1408506"/>
            <a:ext cx="1981200" cy="369332"/>
          </a:xfrm>
          <a:prstGeom prst="rect">
            <a:avLst/>
          </a:prstGeom>
          <a:noFill/>
        </p:spPr>
        <p:txBody>
          <a:bodyPr wrap="square" rtlCol="0">
            <a:spAutoFit/>
          </a:bodyPr>
          <a:lstStyle/>
          <a:p>
            <a:pPr algn="ctr" rtl="1"/>
            <a:r>
              <a:rPr lang="he-IL" dirty="0"/>
              <a:t>אנרגיה להובלה</a:t>
            </a:r>
            <a:endParaRPr lang="en-US" dirty="0"/>
          </a:p>
        </p:txBody>
      </p:sp>
      <p:sp>
        <p:nvSpPr>
          <p:cNvPr id="20" name="TextBox 19"/>
          <p:cNvSpPr txBox="1"/>
          <p:nvPr/>
        </p:nvSpPr>
        <p:spPr>
          <a:xfrm>
            <a:off x="5014147" y="4581216"/>
            <a:ext cx="1981200" cy="369332"/>
          </a:xfrm>
          <a:prstGeom prst="rect">
            <a:avLst/>
          </a:prstGeom>
          <a:noFill/>
        </p:spPr>
        <p:txBody>
          <a:bodyPr wrap="square" rtlCol="0">
            <a:spAutoFit/>
          </a:bodyPr>
          <a:lstStyle/>
          <a:p>
            <a:pPr algn="ctr" rtl="1"/>
            <a:r>
              <a:rPr lang="he-IL" dirty="0"/>
              <a:t>כריתת יערות</a:t>
            </a:r>
            <a:endParaRPr lang="en-US" dirty="0"/>
          </a:p>
        </p:txBody>
      </p:sp>
      <p:sp>
        <p:nvSpPr>
          <p:cNvPr id="21" name="TextBox 20"/>
          <p:cNvSpPr txBox="1"/>
          <p:nvPr/>
        </p:nvSpPr>
        <p:spPr>
          <a:xfrm>
            <a:off x="457200" y="2660383"/>
            <a:ext cx="1981200" cy="707886"/>
          </a:xfrm>
          <a:prstGeom prst="rect">
            <a:avLst/>
          </a:prstGeom>
          <a:noFill/>
        </p:spPr>
        <p:txBody>
          <a:bodyPr wrap="square" rtlCol="0">
            <a:spAutoFit/>
          </a:bodyPr>
          <a:lstStyle/>
          <a:p>
            <a:pPr algn="ctr"/>
            <a:r>
              <a:rPr lang="he-IL" sz="2000" dirty="0">
                <a:latin typeface="Arial" pitchFamily="34" charset="0"/>
              </a:rPr>
              <a:t>זיהום מקורות מים מתוקים וימים</a:t>
            </a:r>
            <a:endParaRPr lang="en-US" sz="2000" dirty="0">
              <a:latin typeface="Arial" pitchFamily="34" charset="0"/>
              <a:cs typeface="Arial" pitchFamily="34" charset="0"/>
            </a:endParaRPr>
          </a:p>
        </p:txBody>
      </p:sp>
      <p:sp>
        <p:nvSpPr>
          <p:cNvPr id="22" name="TextBox 21"/>
          <p:cNvSpPr txBox="1"/>
          <p:nvPr/>
        </p:nvSpPr>
        <p:spPr>
          <a:xfrm>
            <a:off x="7010400" y="2839405"/>
            <a:ext cx="1981200" cy="646331"/>
          </a:xfrm>
          <a:prstGeom prst="rect">
            <a:avLst/>
          </a:prstGeom>
          <a:noFill/>
        </p:spPr>
        <p:txBody>
          <a:bodyPr wrap="square" rtlCol="0">
            <a:spAutoFit/>
          </a:bodyPr>
          <a:lstStyle/>
          <a:p>
            <a:pPr algn="ctr" rtl="1"/>
            <a:r>
              <a:rPr lang="he-IL" dirty="0"/>
              <a:t>מים להשקיית בעלי חיים</a:t>
            </a:r>
            <a:endParaRPr lang="en-US" dirty="0"/>
          </a:p>
        </p:txBody>
      </p:sp>
      <p:sp>
        <p:nvSpPr>
          <p:cNvPr id="23" name="TextBox 22"/>
          <p:cNvSpPr txBox="1"/>
          <p:nvPr/>
        </p:nvSpPr>
        <p:spPr>
          <a:xfrm>
            <a:off x="193964" y="3639511"/>
            <a:ext cx="1981200" cy="646331"/>
          </a:xfrm>
          <a:prstGeom prst="rect">
            <a:avLst/>
          </a:prstGeom>
          <a:noFill/>
        </p:spPr>
        <p:txBody>
          <a:bodyPr wrap="square" rtlCol="0">
            <a:spAutoFit/>
          </a:bodyPr>
          <a:lstStyle/>
          <a:p>
            <a:pPr algn="ctr" rtl="1"/>
            <a:r>
              <a:rPr lang="he-IL" dirty="0"/>
              <a:t>פגיעה בפוריות הקרקע</a:t>
            </a:r>
            <a:endParaRPr lang="en-US" dirty="0"/>
          </a:p>
        </p:txBody>
      </p:sp>
      <p:sp>
        <p:nvSpPr>
          <p:cNvPr id="24" name="TextBox 23"/>
          <p:cNvSpPr txBox="1"/>
          <p:nvPr/>
        </p:nvSpPr>
        <p:spPr>
          <a:xfrm>
            <a:off x="1177639" y="4278112"/>
            <a:ext cx="1981200" cy="369332"/>
          </a:xfrm>
          <a:prstGeom prst="rect">
            <a:avLst/>
          </a:prstGeom>
          <a:noFill/>
        </p:spPr>
        <p:txBody>
          <a:bodyPr wrap="square" rtlCol="0">
            <a:spAutoFit/>
          </a:bodyPr>
          <a:lstStyle/>
          <a:p>
            <a:pPr algn="ctr" rtl="1"/>
            <a:r>
              <a:rPr lang="he-IL" dirty="0"/>
              <a:t>הכחדת מיני צמחים</a:t>
            </a:r>
            <a:endParaRPr lang="en-US" dirty="0"/>
          </a:p>
        </p:txBody>
      </p:sp>
      <p:sp>
        <p:nvSpPr>
          <p:cNvPr id="25" name="TextBox 24"/>
          <p:cNvSpPr txBox="1"/>
          <p:nvPr/>
        </p:nvSpPr>
        <p:spPr>
          <a:xfrm>
            <a:off x="4783863" y="358052"/>
            <a:ext cx="1981200" cy="707886"/>
          </a:xfrm>
          <a:prstGeom prst="rect">
            <a:avLst/>
          </a:prstGeom>
          <a:noFill/>
        </p:spPr>
        <p:txBody>
          <a:bodyPr wrap="square" rtlCol="0">
            <a:spAutoFit/>
          </a:bodyPr>
          <a:lstStyle/>
          <a:p>
            <a:pPr algn="ctr" rtl="1"/>
            <a:r>
              <a:rPr lang="he-IL" sz="2000" dirty="0"/>
              <a:t>שטח לגידול צמחים</a:t>
            </a:r>
            <a:endParaRPr lang="en-US" sz="2000" dirty="0"/>
          </a:p>
        </p:txBody>
      </p:sp>
      <p:sp>
        <p:nvSpPr>
          <p:cNvPr id="26" name="TextBox 25"/>
          <p:cNvSpPr txBox="1"/>
          <p:nvPr/>
        </p:nvSpPr>
        <p:spPr>
          <a:xfrm>
            <a:off x="5689792" y="3722594"/>
            <a:ext cx="1981200" cy="369332"/>
          </a:xfrm>
          <a:prstGeom prst="rect">
            <a:avLst/>
          </a:prstGeom>
          <a:noFill/>
        </p:spPr>
        <p:txBody>
          <a:bodyPr wrap="square" rtlCol="0">
            <a:spAutoFit/>
          </a:bodyPr>
          <a:lstStyle/>
          <a:p>
            <a:pPr algn="ctr" rtl="1"/>
            <a:r>
              <a:rPr lang="he-IL" dirty="0"/>
              <a:t>זיהום קרקע </a:t>
            </a:r>
            <a:endParaRPr lang="en-US" dirty="0"/>
          </a:p>
        </p:txBody>
      </p:sp>
      <p:sp>
        <p:nvSpPr>
          <p:cNvPr id="27" name="TextBox 26"/>
          <p:cNvSpPr txBox="1"/>
          <p:nvPr/>
        </p:nvSpPr>
        <p:spPr>
          <a:xfrm>
            <a:off x="6549569" y="1157983"/>
            <a:ext cx="1981200" cy="646331"/>
          </a:xfrm>
          <a:prstGeom prst="rect">
            <a:avLst/>
          </a:prstGeom>
          <a:noFill/>
        </p:spPr>
        <p:txBody>
          <a:bodyPr wrap="square" rtlCol="0">
            <a:spAutoFit/>
          </a:bodyPr>
          <a:lstStyle/>
          <a:p>
            <a:pPr algn="ctr" rtl="1"/>
            <a:r>
              <a:rPr lang="he-IL" dirty="0"/>
              <a:t>שטח לגידול בעלי חיים</a:t>
            </a:r>
            <a:endParaRPr lang="en-US" dirty="0"/>
          </a:p>
        </p:txBody>
      </p:sp>
      <p:sp>
        <p:nvSpPr>
          <p:cNvPr id="28" name="TextBox 27"/>
          <p:cNvSpPr txBox="1"/>
          <p:nvPr/>
        </p:nvSpPr>
        <p:spPr>
          <a:xfrm>
            <a:off x="2211511" y="355416"/>
            <a:ext cx="1981200" cy="646331"/>
          </a:xfrm>
          <a:prstGeom prst="rect">
            <a:avLst/>
          </a:prstGeom>
          <a:noFill/>
        </p:spPr>
        <p:txBody>
          <a:bodyPr wrap="square" rtlCol="0">
            <a:spAutoFit/>
          </a:bodyPr>
          <a:lstStyle/>
          <a:p>
            <a:pPr algn="ctr" rtl="1"/>
            <a:r>
              <a:rPr lang="he-IL" dirty="0"/>
              <a:t>מים להשקיית צמחים</a:t>
            </a:r>
            <a:endParaRPr lang="en-US" dirty="0"/>
          </a:p>
        </p:txBody>
      </p:sp>
      <p:sp>
        <p:nvSpPr>
          <p:cNvPr id="29" name="TextBox 28"/>
          <p:cNvSpPr txBox="1"/>
          <p:nvPr/>
        </p:nvSpPr>
        <p:spPr>
          <a:xfrm>
            <a:off x="2424563" y="4895973"/>
            <a:ext cx="1981200" cy="646331"/>
          </a:xfrm>
          <a:prstGeom prst="rect">
            <a:avLst/>
          </a:prstGeom>
          <a:noFill/>
        </p:spPr>
        <p:txBody>
          <a:bodyPr wrap="square" rtlCol="0">
            <a:spAutoFit/>
          </a:bodyPr>
          <a:lstStyle/>
          <a:p>
            <a:pPr algn="ctr" rtl="1"/>
            <a:r>
              <a:rPr lang="he-IL" dirty="0"/>
              <a:t>הכחדת מיני בעלי חיים</a:t>
            </a:r>
            <a:endParaRPr lang="en-US" dirty="0"/>
          </a:p>
        </p:txBody>
      </p:sp>
      <p:sp>
        <p:nvSpPr>
          <p:cNvPr id="30" name="TextBox 29"/>
          <p:cNvSpPr txBox="1"/>
          <p:nvPr/>
        </p:nvSpPr>
        <p:spPr>
          <a:xfrm>
            <a:off x="5753927" y="1962167"/>
            <a:ext cx="1981200" cy="646331"/>
          </a:xfrm>
          <a:prstGeom prst="rect">
            <a:avLst/>
          </a:prstGeom>
          <a:noFill/>
        </p:spPr>
        <p:txBody>
          <a:bodyPr wrap="square" rtlCol="0">
            <a:spAutoFit/>
          </a:bodyPr>
          <a:lstStyle/>
          <a:p>
            <a:pPr algn="ctr" rtl="1"/>
            <a:r>
              <a:rPr lang="he-IL" dirty="0"/>
              <a:t>אנרגיה לקירור או חימום</a:t>
            </a:r>
            <a:endParaRPr lang="en-US" dirty="0"/>
          </a:p>
        </p:txBody>
      </p:sp>
      <p:sp>
        <p:nvSpPr>
          <p:cNvPr id="31" name="TextBox 30"/>
          <p:cNvSpPr txBox="1"/>
          <p:nvPr/>
        </p:nvSpPr>
        <p:spPr>
          <a:xfrm>
            <a:off x="3668821" y="5733329"/>
            <a:ext cx="1981200" cy="646331"/>
          </a:xfrm>
          <a:prstGeom prst="rect">
            <a:avLst/>
          </a:prstGeom>
          <a:noFill/>
        </p:spPr>
        <p:txBody>
          <a:bodyPr wrap="square" rtlCol="0">
            <a:spAutoFit/>
          </a:bodyPr>
          <a:lstStyle/>
          <a:p>
            <a:pPr algn="ctr" rtl="1"/>
            <a:r>
              <a:rPr lang="he-IL" dirty="0"/>
              <a:t>פליטות גזי חממה מפעילות חקלאית</a:t>
            </a:r>
            <a:endParaRPr lang="en-US" dirty="0"/>
          </a:p>
        </p:txBody>
      </p:sp>
      <p:sp>
        <p:nvSpPr>
          <p:cNvPr id="32" name="TextBox 31"/>
          <p:cNvSpPr txBox="1"/>
          <p:nvPr/>
        </p:nvSpPr>
        <p:spPr>
          <a:xfrm>
            <a:off x="290945" y="1743009"/>
            <a:ext cx="1981200" cy="646331"/>
          </a:xfrm>
          <a:prstGeom prst="rect">
            <a:avLst/>
          </a:prstGeom>
          <a:noFill/>
        </p:spPr>
        <p:txBody>
          <a:bodyPr wrap="square" rtlCol="0">
            <a:spAutoFit/>
          </a:bodyPr>
          <a:lstStyle/>
          <a:p>
            <a:pPr algn="ctr" rtl="1"/>
            <a:r>
              <a:rPr lang="he-IL" dirty="0"/>
              <a:t>שימוש באנטיביוטיקה</a:t>
            </a:r>
            <a:endParaRPr lang="en-US" dirty="0"/>
          </a:p>
        </p:txBody>
      </p:sp>
      <p:sp>
        <p:nvSpPr>
          <p:cNvPr id="33" name="TextBox 32"/>
          <p:cNvSpPr txBox="1"/>
          <p:nvPr/>
        </p:nvSpPr>
        <p:spPr>
          <a:xfrm>
            <a:off x="2031836" y="1320631"/>
            <a:ext cx="1981200" cy="646331"/>
          </a:xfrm>
          <a:prstGeom prst="rect">
            <a:avLst/>
          </a:prstGeom>
          <a:noFill/>
        </p:spPr>
        <p:txBody>
          <a:bodyPr wrap="square" rtlCol="0">
            <a:spAutoFit/>
          </a:bodyPr>
          <a:lstStyle/>
          <a:p>
            <a:pPr algn="ctr" rtl="1"/>
            <a:r>
              <a:rPr lang="he-IL" dirty="0"/>
              <a:t>שימוש בחומרי הדברה</a:t>
            </a:r>
            <a:endParaRPr lang="en-US" dirty="0"/>
          </a:p>
        </p:txBody>
      </p:sp>
      <p:sp>
        <p:nvSpPr>
          <p:cNvPr id="34" name="TextBox 33"/>
          <p:cNvSpPr txBox="1"/>
          <p:nvPr/>
        </p:nvSpPr>
        <p:spPr>
          <a:xfrm>
            <a:off x="7315360" y="4139898"/>
            <a:ext cx="1981200" cy="646331"/>
          </a:xfrm>
          <a:prstGeom prst="rect">
            <a:avLst/>
          </a:prstGeom>
          <a:noFill/>
        </p:spPr>
        <p:txBody>
          <a:bodyPr wrap="square" rtlCol="0">
            <a:spAutoFit/>
          </a:bodyPr>
          <a:lstStyle/>
          <a:p>
            <a:pPr algn="ctr" rtl="1"/>
            <a:r>
              <a:rPr lang="he-IL" dirty="0"/>
              <a:t>חומרי אריזה לתוצרת</a:t>
            </a:r>
            <a:endParaRPr lang="en-US" dirty="0"/>
          </a:p>
        </p:txBody>
      </p:sp>
    </p:spTree>
    <p:extLst>
      <p:ext uri="{BB962C8B-B14F-4D97-AF65-F5344CB8AC3E}">
        <p14:creationId xmlns:p14="http://schemas.microsoft.com/office/powerpoint/2010/main" val="57311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750"/>
                                  </p:stCondLst>
                                  <p:childTnLst>
                                    <p:set>
                                      <p:cBhvr>
                                        <p:cTn id="9" dur="1" fill="hold">
                                          <p:stCondLst>
                                            <p:cond delay="0"/>
                                          </p:stCondLst>
                                        </p:cTn>
                                        <p:tgtEl>
                                          <p:spTgt spid="28"/>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75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grpId="0" nodeType="afterEffect">
                                  <p:stCondLst>
                                    <p:cond delay="75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75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p:stCondLst>
                              <p:cond delay="3750"/>
                            </p:stCondLst>
                            <p:childTnLst>
                              <p:par>
                                <p:cTn id="20" presetID="1" presetClass="entr" presetSubtype="0" fill="hold" grpId="0" nodeType="afterEffect">
                                  <p:stCondLst>
                                    <p:cond delay="75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750"/>
                                  </p:stCondLst>
                                  <p:childTnLst>
                                    <p:set>
                                      <p:cBhvr>
                                        <p:cTn id="24" dur="1" fill="hold">
                                          <p:stCondLst>
                                            <p:cond delay="0"/>
                                          </p:stCondLst>
                                        </p:cTn>
                                        <p:tgtEl>
                                          <p:spTgt spid="27"/>
                                        </p:tgtEl>
                                        <p:attrNameLst>
                                          <p:attrName>style.visibility</p:attrName>
                                        </p:attrNameLst>
                                      </p:cBhvr>
                                      <p:to>
                                        <p:strVal val="visible"/>
                                      </p:to>
                                    </p:set>
                                  </p:childTnLst>
                                </p:cTn>
                              </p:par>
                            </p:childTnLst>
                          </p:cTn>
                        </p:par>
                        <p:par>
                          <p:cTn id="25" fill="hold">
                            <p:stCondLst>
                              <p:cond delay="5250"/>
                            </p:stCondLst>
                            <p:childTnLst>
                              <p:par>
                                <p:cTn id="26" presetID="1" presetClass="entr" presetSubtype="0" fill="hold" grpId="0" nodeType="afterEffect">
                                  <p:stCondLst>
                                    <p:cond delay="750"/>
                                  </p:stCondLst>
                                  <p:childTnLst>
                                    <p:set>
                                      <p:cBhvr>
                                        <p:cTn id="27" dur="1" fill="hold">
                                          <p:stCondLst>
                                            <p:cond delay="0"/>
                                          </p:stCondLst>
                                        </p:cTn>
                                        <p:tgtEl>
                                          <p:spTgt spid="20"/>
                                        </p:tgtEl>
                                        <p:attrNameLst>
                                          <p:attrName>style.visibility</p:attrName>
                                        </p:attrNameLst>
                                      </p:cBhvr>
                                      <p:to>
                                        <p:strVal val="visible"/>
                                      </p:to>
                                    </p:set>
                                  </p:childTnLst>
                                </p:cTn>
                              </p:par>
                            </p:childTnLst>
                          </p:cTn>
                        </p:par>
                        <p:par>
                          <p:cTn id="28" fill="hold">
                            <p:stCondLst>
                              <p:cond delay="6000"/>
                            </p:stCondLst>
                            <p:childTnLst>
                              <p:par>
                                <p:cTn id="29" presetID="1" presetClass="entr" presetSubtype="0" fill="hold" grpId="0" nodeType="afterEffect">
                                  <p:stCondLst>
                                    <p:cond delay="750"/>
                                  </p:stCondLst>
                                  <p:childTnLst>
                                    <p:set>
                                      <p:cBhvr>
                                        <p:cTn id="30" dur="1" fill="hold">
                                          <p:stCondLst>
                                            <p:cond delay="0"/>
                                          </p:stCondLst>
                                        </p:cTn>
                                        <p:tgtEl>
                                          <p:spTgt spid="29"/>
                                        </p:tgtEl>
                                        <p:attrNameLst>
                                          <p:attrName>style.visibility</p:attrName>
                                        </p:attrNameLst>
                                      </p:cBhvr>
                                      <p:to>
                                        <p:strVal val="visible"/>
                                      </p:to>
                                    </p:set>
                                  </p:childTnLst>
                                </p:cTn>
                              </p:par>
                            </p:childTnLst>
                          </p:cTn>
                        </p:par>
                        <p:par>
                          <p:cTn id="31" fill="hold">
                            <p:stCondLst>
                              <p:cond delay="6750"/>
                            </p:stCondLst>
                            <p:childTnLst>
                              <p:par>
                                <p:cTn id="32" presetID="1" presetClass="entr" presetSubtype="0" fill="hold" grpId="0" nodeType="afterEffect">
                                  <p:stCondLst>
                                    <p:cond delay="750"/>
                                  </p:stCondLst>
                                  <p:childTnLst>
                                    <p:set>
                                      <p:cBhvr>
                                        <p:cTn id="33" dur="1" fill="hold">
                                          <p:stCondLst>
                                            <p:cond delay="0"/>
                                          </p:stCondLst>
                                        </p:cTn>
                                        <p:tgtEl>
                                          <p:spTgt spid="22"/>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75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8250"/>
                            </p:stCondLst>
                            <p:childTnLst>
                              <p:par>
                                <p:cTn id="38" presetID="1" presetClass="entr" presetSubtype="0" fill="hold" grpId="0" nodeType="afterEffect">
                                  <p:stCondLst>
                                    <p:cond delay="750"/>
                                  </p:stCondLst>
                                  <p:childTnLst>
                                    <p:set>
                                      <p:cBhvr>
                                        <p:cTn id="39" dur="1" fill="hold">
                                          <p:stCondLst>
                                            <p:cond delay="0"/>
                                          </p:stCondLst>
                                        </p:cTn>
                                        <p:tgtEl>
                                          <p:spTgt spid="17"/>
                                        </p:tgtEl>
                                        <p:attrNameLst>
                                          <p:attrName>style.visibility</p:attrName>
                                        </p:attrNameLst>
                                      </p:cBhvr>
                                      <p:to>
                                        <p:strVal val="visible"/>
                                      </p:to>
                                    </p:set>
                                  </p:childTnLst>
                                </p:cTn>
                              </p:par>
                            </p:childTnLst>
                          </p:cTn>
                        </p:par>
                        <p:par>
                          <p:cTn id="40" fill="hold">
                            <p:stCondLst>
                              <p:cond delay="9000"/>
                            </p:stCondLst>
                            <p:childTnLst>
                              <p:par>
                                <p:cTn id="41" presetID="1" presetClass="entr" presetSubtype="0" fill="hold" grpId="0" nodeType="afterEffect">
                                  <p:stCondLst>
                                    <p:cond delay="750"/>
                                  </p:stCondLst>
                                  <p:childTnLst>
                                    <p:set>
                                      <p:cBhvr>
                                        <p:cTn id="42" dur="1" fill="hold">
                                          <p:stCondLst>
                                            <p:cond delay="0"/>
                                          </p:stCondLst>
                                        </p:cTn>
                                        <p:tgtEl>
                                          <p:spTgt spid="18"/>
                                        </p:tgtEl>
                                        <p:attrNameLst>
                                          <p:attrName>style.visibility</p:attrName>
                                        </p:attrNameLst>
                                      </p:cBhvr>
                                      <p:to>
                                        <p:strVal val="visible"/>
                                      </p:to>
                                    </p:set>
                                  </p:childTnLst>
                                </p:cTn>
                              </p:par>
                            </p:childTnLst>
                          </p:cTn>
                        </p:par>
                        <p:par>
                          <p:cTn id="43" fill="hold">
                            <p:stCondLst>
                              <p:cond delay="9750"/>
                            </p:stCondLst>
                            <p:childTnLst>
                              <p:par>
                                <p:cTn id="44" presetID="1" presetClass="entr" presetSubtype="0" fill="hold" grpId="0" nodeType="afterEffect">
                                  <p:stCondLst>
                                    <p:cond delay="750"/>
                                  </p:stCondLst>
                                  <p:childTnLst>
                                    <p:set>
                                      <p:cBhvr>
                                        <p:cTn id="45" dur="1" fill="hold">
                                          <p:stCondLst>
                                            <p:cond delay="0"/>
                                          </p:stCondLst>
                                        </p:cTn>
                                        <p:tgtEl>
                                          <p:spTgt spid="31"/>
                                        </p:tgtEl>
                                        <p:attrNameLst>
                                          <p:attrName>style.visibility</p:attrName>
                                        </p:attrNameLst>
                                      </p:cBhvr>
                                      <p:to>
                                        <p:strVal val="visible"/>
                                      </p:to>
                                    </p:set>
                                  </p:childTnLst>
                                </p:cTn>
                              </p:par>
                            </p:childTnLst>
                          </p:cTn>
                        </p:par>
                        <p:par>
                          <p:cTn id="46" fill="hold">
                            <p:stCondLst>
                              <p:cond delay="10500"/>
                            </p:stCondLst>
                            <p:childTnLst>
                              <p:par>
                                <p:cTn id="47" presetID="1" presetClass="entr" presetSubtype="0" fill="hold" grpId="0" nodeType="afterEffect">
                                  <p:stCondLst>
                                    <p:cond delay="750"/>
                                  </p:stCondLst>
                                  <p:childTnLst>
                                    <p:set>
                                      <p:cBhvr>
                                        <p:cTn id="48" dur="1" fill="hold">
                                          <p:stCondLst>
                                            <p:cond delay="0"/>
                                          </p:stCondLst>
                                        </p:cTn>
                                        <p:tgtEl>
                                          <p:spTgt spid="30"/>
                                        </p:tgtEl>
                                        <p:attrNameLst>
                                          <p:attrName>style.visibility</p:attrName>
                                        </p:attrNameLst>
                                      </p:cBhvr>
                                      <p:to>
                                        <p:strVal val="visible"/>
                                      </p:to>
                                    </p:set>
                                  </p:childTnLst>
                                </p:cTn>
                              </p:par>
                            </p:childTnLst>
                          </p:cTn>
                        </p:par>
                        <p:par>
                          <p:cTn id="49" fill="hold">
                            <p:stCondLst>
                              <p:cond delay="11250"/>
                            </p:stCondLst>
                            <p:childTnLst>
                              <p:par>
                                <p:cTn id="50" presetID="1" presetClass="entr" presetSubtype="0" fill="hold" grpId="0" nodeType="afterEffect">
                                  <p:stCondLst>
                                    <p:cond delay="750"/>
                                  </p:stCondLst>
                                  <p:childTnLst>
                                    <p:set>
                                      <p:cBhvr>
                                        <p:cTn id="51" dur="1" fill="hold">
                                          <p:stCondLst>
                                            <p:cond delay="0"/>
                                          </p:stCondLst>
                                        </p:cTn>
                                        <p:tgtEl>
                                          <p:spTgt spid="32"/>
                                        </p:tgtEl>
                                        <p:attrNameLst>
                                          <p:attrName>style.visibility</p:attrName>
                                        </p:attrNameLst>
                                      </p:cBhvr>
                                      <p:to>
                                        <p:strVal val="visible"/>
                                      </p:to>
                                    </p:set>
                                  </p:childTnLst>
                                </p:cTn>
                              </p:par>
                            </p:childTnLst>
                          </p:cTn>
                        </p:par>
                        <p:par>
                          <p:cTn id="52" fill="hold">
                            <p:stCondLst>
                              <p:cond delay="12000"/>
                            </p:stCondLst>
                            <p:childTnLst>
                              <p:par>
                                <p:cTn id="53" presetID="1" presetClass="entr" presetSubtype="0" fill="hold" grpId="0" nodeType="afterEffect">
                                  <p:stCondLst>
                                    <p:cond delay="75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omen thinki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90438" y="2065602"/>
            <a:ext cx="4145661" cy="27637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632534" y="563070"/>
            <a:ext cx="7772400" cy="2387600"/>
          </a:xfrm>
        </p:spPr>
        <p:txBody>
          <a:bodyPr>
            <a:normAutofit/>
          </a:bodyPr>
          <a:lstStyle/>
          <a:p>
            <a:r>
              <a:rPr lang="he-IL" dirty="0">
                <a:latin typeface="BN Penguin" panose="02000000000000000000" pitchFamily="2" charset="-79"/>
                <a:cs typeface="BN Penguin" panose="02000000000000000000" pitchFamily="2" charset="-79"/>
              </a:rPr>
              <a:t>אז מה, לא נאכל!?</a:t>
            </a:r>
            <a:br>
              <a:rPr lang="he-IL" dirty="0">
                <a:latin typeface="BN Penguin" panose="02000000000000000000" pitchFamily="2" charset="-79"/>
                <a:cs typeface="BN Penguin" panose="02000000000000000000" pitchFamily="2" charset="-79"/>
              </a:rPr>
            </a:br>
            <a:endParaRPr lang="en-US" dirty="0"/>
          </a:p>
        </p:txBody>
      </p:sp>
      <p:sp>
        <p:nvSpPr>
          <p:cNvPr id="7" name="Subtitle 6"/>
          <p:cNvSpPr>
            <a:spLocks noGrp="1"/>
          </p:cNvSpPr>
          <p:nvPr>
            <p:ph type="subTitle" idx="1"/>
          </p:nvPr>
        </p:nvSpPr>
        <p:spPr>
          <a:xfrm>
            <a:off x="934268" y="4534194"/>
            <a:ext cx="6858000" cy="1655762"/>
          </a:xfrm>
        </p:spPr>
        <p:txBody>
          <a:bodyPr>
            <a:normAutofit/>
          </a:bodyPr>
          <a:lstStyle/>
          <a:p>
            <a:r>
              <a:rPr lang="he-IL" sz="6000" dirty="0">
                <a:latin typeface="BN Penguin" panose="02000000000000000000" pitchFamily="2" charset="-79"/>
                <a:ea typeface="+mj-ea"/>
                <a:cs typeface="BN Penguin" panose="02000000000000000000" pitchFamily="2" charset="-79"/>
              </a:rPr>
              <a:t>וודאי שכן!!</a:t>
            </a:r>
            <a:endParaRPr lang="en-US" sz="6000" dirty="0">
              <a:latin typeface="BN Penguin" panose="02000000000000000000" pitchFamily="2" charset="-79"/>
              <a:ea typeface="+mj-ea"/>
              <a:cs typeface="BN Penguin" panose="02000000000000000000" pitchFamily="2" charset="-79"/>
            </a:endParaRPr>
          </a:p>
        </p:txBody>
      </p:sp>
    </p:spTree>
    <p:extLst>
      <p:ext uri="{BB962C8B-B14F-4D97-AF65-F5344CB8AC3E}">
        <p14:creationId xmlns:p14="http://schemas.microsoft.com/office/powerpoint/2010/main" val="1419656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04800"/>
            <a:ext cx="7924800" cy="6553200"/>
          </a:xfrm>
        </p:spPr>
        <p:txBody>
          <a:bodyPr>
            <a:normAutofit/>
          </a:bodyPr>
          <a:lstStyle/>
          <a:p>
            <a:endParaRPr lang="he-IL" sz="3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rtl="1"/>
            <a:r>
              <a:rPr lang="he-IL" sz="4400" dirty="0"/>
              <a:t>לא כל המזונות נולדו שווים</a:t>
            </a:r>
          </a:p>
          <a:p>
            <a:pPr rtl="1"/>
            <a:endParaRPr lang="he-IL" sz="3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rtl="1"/>
            <a:endParaRPr lang="he-IL" sz="3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rtl="1"/>
            <a:endParaRPr lang="he-IL" sz="3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rtl="1"/>
            <a:endParaRPr lang="he-IL" sz="3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rtl="1"/>
            <a:endParaRPr lang="en-US" sz="4000" dirty="0">
              <a:latin typeface="+mj-lt"/>
              <a:ea typeface="+mj-ea"/>
            </a:endParaRPr>
          </a:p>
          <a:p>
            <a:pPr rtl="1"/>
            <a:r>
              <a:rPr lang="he-IL" sz="4000" dirty="0"/>
              <a:t>האם לכל סוגי המזונות אותה </a:t>
            </a:r>
            <a:br>
              <a:rPr lang="en-US" sz="4000" dirty="0"/>
            </a:br>
            <a:r>
              <a:rPr lang="he-IL" sz="4000" dirty="0"/>
              <a:t>השפעה על הסביבה?</a:t>
            </a:r>
          </a:p>
          <a:p>
            <a:pPr rtl="1"/>
            <a:r>
              <a:rPr lang="he-IL" sz="4000" dirty="0">
                <a:latin typeface="+mj-lt"/>
                <a:ea typeface="+mj-ea"/>
              </a:rPr>
              <a:t>בואו נראה...</a:t>
            </a:r>
          </a:p>
          <a:p>
            <a:pPr rtl="1"/>
            <a:endParaRPr lang="he-IL" sz="3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rtl="1"/>
            <a:endParaRPr lang="en-US" sz="3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6148" name="Picture 4" descr="Image result for scal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31598" y="1828800"/>
            <a:ext cx="2880804" cy="288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39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76350" y="100377"/>
            <a:ext cx="6070190" cy="1325563"/>
          </a:xfrm>
        </p:spPr>
        <p:txBody>
          <a:bodyPr>
            <a:normAutofit/>
          </a:bodyPr>
          <a:lstStyle/>
          <a:p>
            <a:pPr algn="r" rtl="1"/>
            <a:r>
              <a:rPr lang="he-IL" sz="4000" dirty="0">
                <a:solidFill>
                  <a:schemeClr val="tx1"/>
                </a:solidFill>
                <a:latin typeface="Arial" panose="020B0604020202020204" pitchFamily="34" charset="0"/>
                <a:cs typeface="Arial" panose="020B0604020202020204" pitchFamily="34" charset="0"/>
              </a:rPr>
              <a:t>כמות פליטות גזי החממה של מזונות שונים</a:t>
            </a:r>
            <a:endParaRPr lang="en-US" sz="4000" dirty="0">
              <a:solidFill>
                <a:schemeClr val="tx1"/>
              </a:solidFill>
              <a:latin typeface="Arial" panose="020B0604020202020204" pitchFamily="34" charset="0"/>
              <a:cs typeface="Arial" panose="020B0604020202020204" pitchFamily="34" charset="0"/>
            </a:endParaRPr>
          </a:p>
        </p:txBody>
      </p:sp>
      <p:grpSp>
        <p:nvGrpSpPr>
          <p:cNvPr id="3" name="Group 2"/>
          <p:cNvGrpSpPr/>
          <p:nvPr/>
        </p:nvGrpSpPr>
        <p:grpSpPr>
          <a:xfrm>
            <a:off x="1957056" y="1347336"/>
            <a:ext cx="6645228" cy="5234062"/>
            <a:chOff x="1820593" y="1507134"/>
            <a:chExt cx="6645228" cy="5234062"/>
          </a:xfrm>
        </p:grpSpPr>
        <p:pic>
          <p:nvPicPr>
            <p:cNvPr id="2" name="Picture 1"/>
            <p:cNvPicPr>
              <a:picLocks noChangeAspect="1"/>
            </p:cNvPicPr>
            <p:nvPr/>
          </p:nvPicPr>
          <p:blipFill>
            <a:blip r:embed="rId2"/>
            <a:stretch>
              <a:fillRect/>
            </a:stretch>
          </p:blipFill>
          <p:spPr>
            <a:xfrm>
              <a:off x="1820593" y="1604788"/>
              <a:ext cx="6645228" cy="5136408"/>
            </a:xfrm>
            <a:prstGeom prst="rect">
              <a:avLst/>
            </a:prstGeom>
          </p:spPr>
        </p:pic>
        <p:pic>
          <p:nvPicPr>
            <p:cNvPr id="15" name="Picture 2" descr="Image result for bee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10077" y="1507134"/>
              <a:ext cx="1255744" cy="95172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heese, Food, Yellow, Edam Cheese, Slic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6851302" y="3297857"/>
              <a:ext cx="717550" cy="8559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eg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36389" y="4866687"/>
              <a:ext cx="409769" cy="5853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Related imag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38323" y="5241460"/>
              <a:ext cx="628029" cy="4212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Image result for lentil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66101" y="4882609"/>
              <a:ext cx="70251" cy="457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Image result for tomat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178503" y="5320239"/>
              <a:ext cx="604029" cy="6848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Image result for lentils"/>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317288" y="5489781"/>
              <a:ext cx="749785" cy="48795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mage result for beans"/>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788409" y="5320239"/>
              <a:ext cx="744265" cy="4923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Image result for rice"/>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656648" y="5280849"/>
              <a:ext cx="546086" cy="342441"/>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p:cNvSpPr txBox="1"/>
          <p:nvPr/>
        </p:nvSpPr>
        <p:spPr>
          <a:xfrm>
            <a:off x="178582" y="5410899"/>
            <a:ext cx="1778474" cy="738664"/>
          </a:xfrm>
          <a:prstGeom prst="rect">
            <a:avLst/>
          </a:prstGeom>
          <a:noFill/>
        </p:spPr>
        <p:txBody>
          <a:bodyPr wrap="square" rtlCol="0">
            <a:spAutoFit/>
          </a:bodyPr>
          <a:lstStyle/>
          <a:p>
            <a:pPr algn="r" rtl="1"/>
            <a:r>
              <a:rPr lang="he-IL" sz="1400" dirty="0">
                <a:latin typeface="Arial" panose="020B0604020202020204" pitchFamily="34" charset="0"/>
                <a:cs typeface="Arial" panose="020B0604020202020204" pitchFamily="34" charset="0"/>
              </a:rPr>
              <a:t>מקור: </a:t>
            </a:r>
            <a:r>
              <a:rPr lang="en-US" sz="1400" dirty="0">
                <a:latin typeface="Arial" panose="020B0604020202020204" pitchFamily="34" charset="0"/>
                <a:cs typeface="Arial" panose="020B0604020202020204" pitchFamily="34" charset="0"/>
              </a:rPr>
              <a:t>www.ewg.org</a:t>
            </a:r>
            <a:r>
              <a:rPr lang="he-IL"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Environmental working group</a:t>
            </a:r>
          </a:p>
        </p:txBody>
      </p:sp>
    </p:spTree>
    <p:extLst>
      <p:ext uri="{BB962C8B-B14F-4D97-AF65-F5344CB8AC3E}">
        <p14:creationId xmlns:p14="http://schemas.microsoft.com/office/powerpoint/2010/main" val="878029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52549" y="-10447"/>
            <a:ext cx="5900783" cy="1600200"/>
          </a:xfrm>
        </p:spPr>
        <p:txBody>
          <a:bodyPr>
            <a:normAutofit/>
          </a:bodyPr>
          <a:lstStyle/>
          <a:p>
            <a:pPr algn="r" rtl="1"/>
            <a:r>
              <a:rPr lang="he-IL" sz="4000" dirty="0">
                <a:solidFill>
                  <a:schemeClr val="tx1"/>
                </a:solidFill>
                <a:latin typeface="Arial" panose="020B0604020202020204" pitchFamily="34" charset="0"/>
                <a:cs typeface="Arial" panose="020B0604020202020204" pitchFamily="34" charset="0"/>
              </a:rPr>
              <a:t>כמות מים הנדרשת לייצור מזונות שונים</a:t>
            </a:r>
            <a:endParaRPr lang="en-US" sz="4000" dirty="0">
              <a:solidFill>
                <a:schemeClr val="tx1"/>
              </a:solidFill>
              <a:latin typeface="Arial" panose="020B0604020202020204" pitchFamily="34" charset="0"/>
              <a:cs typeface="Arial" panose="020B0604020202020204" pitchFamily="34" charset="0"/>
            </a:endParaRPr>
          </a:p>
        </p:txBody>
      </p:sp>
      <p:grpSp>
        <p:nvGrpSpPr>
          <p:cNvPr id="5" name="Group 4"/>
          <p:cNvGrpSpPr/>
          <p:nvPr/>
        </p:nvGrpSpPr>
        <p:grpSpPr>
          <a:xfrm>
            <a:off x="2072466" y="1473694"/>
            <a:ext cx="6538874" cy="4972150"/>
            <a:chOff x="1763275" y="1452027"/>
            <a:chExt cx="6839187" cy="5286328"/>
          </a:xfrm>
        </p:grpSpPr>
        <p:pic>
          <p:nvPicPr>
            <p:cNvPr id="2" name="Picture 1"/>
            <p:cNvPicPr>
              <a:picLocks noChangeAspect="1"/>
            </p:cNvPicPr>
            <p:nvPr/>
          </p:nvPicPr>
          <p:blipFill>
            <a:blip r:embed="rId2"/>
            <a:stretch>
              <a:fillRect/>
            </a:stretch>
          </p:blipFill>
          <p:spPr>
            <a:xfrm>
              <a:off x="1763275" y="1452027"/>
              <a:ext cx="6839187" cy="5286328"/>
            </a:xfrm>
            <a:prstGeom prst="rect">
              <a:avLst/>
            </a:prstGeom>
          </p:spPr>
        </p:pic>
        <p:pic>
          <p:nvPicPr>
            <p:cNvPr id="16" name="Picture 2" descr="Image result for bee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56368" y="1512772"/>
              <a:ext cx="1255743" cy="9517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heese, Food, Yellow, Edam Cheese, Slic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6823310" y="4018514"/>
              <a:ext cx="717550" cy="8559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eg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68374" y="4771831"/>
              <a:ext cx="409769" cy="5853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Image result for whea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11120" y="5064523"/>
              <a:ext cx="686732" cy="6663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Image result for soybean"/>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17695" y="5216078"/>
              <a:ext cx="466194" cy="5148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Image result for orang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036563" y="5357215"/>
              <a:ext cx="613002" cy="5830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Related image"/>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294918" y="5648735"/>
              <a:ext cx="628029" cy="4212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Image result for lentils"/>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493615" y="5696275"/>
              <a:ext cx="749785" cy="487959"/>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178582" y="5922624"/>
            <a:ext cx="1778474" cy="523220"/>
          </a:xfrm>
          <a:prstGeom prst="rect">
            <a:avLst/>
          </a:prstGeom>
          <a:noFill/>
        </p:spPr>
        <p:txBody>
          <a:bodyPr wrap="square" rtlCol="0">
            <a:spAutoFit/>
          </a:bodyPr>
          <a:lstStyle/>
          <a:p>
            <a:pPr algn="r" rtl="1"/>
            <a:r>
              <a:rPr lang="he-IL" sz="1400" dirty="0">
                <a:latin typeface="Arial" panose="020B0604020202020204" pitchFamily="34" charset="0"/>
                <a:cs typeface="Arial" panose="020B0604020202020204" pitchFamily="34" charset="0"/>
              </a:rPr>
              <a:t>מקור: </a:t>
            </a:r>
            <a:r>
              <a:rPr lang="en-US" sz="1400" dirty="0">
                <a:latin typeface="Arial" panose="020B0604020202020204" pitchFamily="34" charset="0"/>
                <a:cs typeface="Arial" panose="020B0604020202020204" pitchFamily="34" charset="0"/>
              </a:rPr>
              <a:t>waterfootprint.org</a:t>
            </a:r>
          </a:p>
        </p:txBody>
      </p:sp>
    </p:spTree>
    <p:extLst>
      <p:ext uri="{BB962C8B-B14F-4D97-AF65-F5344CB8AC3E}">
        <p14:creationId xmlns:p14="http://schemas.microsoft.com/office/powerpoint/2010/main" val="1523656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476375" y="256253"/>
            <a:ext cx="5772150" cy="1600200"/>
          </a:xfrm>
        </p:spPr>
        <p:txBody>
          <a:bodyPr>
            <a:normAutofit/>
          </a:bodyPr>
          <a:lstStyle/>
          <a:p>
            <a:pPr algn="r" rtl="1"/>
            <a:r>
              <a:rPr lang="he-IL" sz="4000" dirty="0">
                <a:solidFill>
                  <a:schemeClr val="tx1"/>
                </a:solidFill>
                <a:latin typeface="Arial" panose="020B0604020202020204" pitchFamily="34" charset="0"/>
                <a:cs typeface="Arial" panose="020B0604020202020204" pitchFamily="34" charset="0"/>
              </a:rPr>
              <a:t>כמות מים הנדרשת לייצור מזונות שונים</a:t>
            </a:r>
            <a:endParaRPr lang="en-US" sz="4000" dirty="0">
              <a:solidFill>
                <a:schemeClr val="tx1"/>
              </a:solidFill>
              <a:latin typeface="Arial" panose="020B0604020202020204" pitchFamily="34" charset="0"/>
              <a:cs typeface="Arial" panose="020B0604020202020204" pitchFamily="34" charset="0"/>
            </a:endParaRPr>
          </a:p>
        </p:txBody>
      </p:sp>
      <p:pic>
        <p:nvPicPr>
          <p:cNvPr id="8" name="Picture 7">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08191" y="1979720"/>
            <a:ext cx="5126690" cy="2868505"/>
          </a:xfrm>
          <a:prstGeom prst="rect">
            <a:avLst/>
          </a:prstGeom>
        </p:spPr>
      </p:pic>
    </p:spTree>
    <p:extLst>
      <p:ext uri="{BB962C8B-B14F-4D97-AF65-F5344CB8AC3E}">
        <p14:creationId xmlns:p14="http://schemas.microsoft.com/office/powerpoint/2010/main" val="3676841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earth agric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721" y="814730"/>
            <a:ext cx="7086600" cy="4023122"/>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p:cNvSpPr>
            <a:spLocks noGrp="1"/>
          </p:cNvSpPr>
          <p:nvPr>
            <p:ph type="subTitle" idx="1"/>
          </p:nvPr>
        </p:nvSpPr>
        <p:spPr>
          <a:xfrm>
            <a:off x="1099721" y="4615909"/>
            <a:ext cx="6858000" cy="1655762"/>
          </a:xfrm>
        </p:spPr>
        <p:txBody>
          <a:bodyPr/>
          <a:lstStyle/>
          <a:p>
            <a:pPr rtl="1"/>
            <a:r>
              <a:rPr lang="he-IL" sz="2800" dirty="0"/>
              <a:t>מה עשינו ומה אנחנו עושים כיום </a:t>
            </a:r>
          </a:p>
          <a:p>
            <a:pPr rtl="1"/>
            <a:r>
              <a:rPr lang="he-IL" sz="2800" dirty="0"/>
              <a:t>למען השמירה על הסביבה</a:t>
            </a:r>
            <a:r>
              <a:rPr lang="en-US" sz="2800" dirty="0"/>
              <a:t>?</a:t>
            </a:r>
            <a:endParaRPr lang="he-IL" sz="2800" dirty="0"/>
          </a:p>
          <a:p>
            <a:pPr rtl="1"/>
            <a:endParaRPr lang="en-US" dirty="0"/>
          </a:p>
        </p:txBody>
      </p:sp>
    </p:spTree>
    <p:extLst>
      <p:ext uri="{BB962C8B-B14F-4D97-AF65-F5344CB8AC3E}">
        <p14:creationId xmlns:p14="http://schemas.microsoft.com/office/powerpoint/2010/main" val="1797998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br>
              <a:rPr lang="he-IL" sz="4000" dirty="0">
                <a:cs typeface="+mn-cs"/>
              </a:rPr>
            </a:br>
            <a:r>
              <a:rPr lang="he-IL" sz="4000" dirty="0">
                <a:cs typeface="+mn-cs"/>
              </a:rPr>
              <a:t>מה נדרש כדי לייצר קציצת המבורגר?</a:t>
            </a:r>
            <a:endParaRPr lang="en-US" sz="4000" dirty="0">
              <a:cs typeface="+mn-cs"/>
            </a:endParaRPr>
          </a:p>
        </p:txBody>
      </p:sp>
      <p:sp>
        <p:nvSpPr>
          <p:cNvPr id="3" name="Content Placeholder 2"/>
          <p:cNvSpPr>
            <a:spLocks noGrp="1"/>
          </p:cNvSpPr>
          <p:nvPr>
            <p:ph idx="1"/>
          </p:nvPr>
        </p:nvSpPr>
        <p:spPr/>
        <p:txBody>
          <a:bodyPr>
            <a:normAutofit/>
          </a:bodyPr>
          <a:lstStyle/>
          <a:p>
            <a:pPr marL="0" indent="0" algn="r" rtl="1">
              <a:buNone/>
            </a:pPr>
            <a:endParaRPr lang="he-IL" dirty="0"/>
          </a:p>
          <a:p>
            <a:pPr marL="0" indent="0" algn="r" rtl="1">
              <a:buNone/>
            </a:pPr>
            <a:endParaRPr lang="he-IL" dirty="0"/>
          </a:p>
          <a:p>
            <a:pPr marL="0" indent="0" algn="r" rtl="1">
              <a:buNone/>
            </a:pPr>
            <a:endParaRPr lang="he-IL" dirty="0"/>
          </a:p>
          <a:p>
            <a:pPr marL="0" indent="0" algn="r" rtl="1">
              <a:buNone/>
            </a:pPr>
            <a:endParaRPr lang="he-IL" dirty="0"/>
          </a:p>
          <a:p>
            <a:pPr marL="0" indent="0" algn="r" rtl="1">
              <a:buNone/>
            </a:pPr>
            <a:endParaRPr lang="he-IL" dirty="0"/>
          </a:p>
          <a:p>
            <a:pPr marL="0" indent="0" algn="r" rtl="1">
              <a:buNone/>
            </a:pPr>
            <a:endParaRPr lang="he-IL" dirty="0"/>
          </a:p>
        </p:txBody>
      </p:sp>
      <p:pic>
        <p:nvPicPr>
          <p:cNvPr id="9218" name="Picture 2" descr="Image result for hamburg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99316" y="2604908"/>
            <a:ext cx="4545367" cy="258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483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285489" y="187983"/>
            <a:ext cx="8444237" cy="6235857"/>
            <a:chOff x="285489" y="187983"/>
            <a:chExt cx="8444237" cy="6235857"/>
          </a:xfrm>
        </p:grpSpPr>
        <p:sp>
          <p:nvSpPr>
            <p:cNvPr id="6" name="Rectangle 5"/>
            <p:cNvSpPr/>
            <p:nvPr/>
          </p:nvSpPr>
          <p:spPr>
            <a:xfrm>
              <a:off x="4450813" y="3244334"/>
              <a:ext cx="242374" cy="369332"/>
            </a:xfrm>
            <a:prstGeom prst="rect">
              <a:avLst/>
            </a:prstGeom>
          </p:spPr>
          <p:txBody>
            <a:bodyPr wrap="none">
              <a:spAutoFit/>
            </a:bodyPr>
            <a:lstStyle/>
            <a:p>
              <a:r>
                <a:rPr lang="en-US" b="0" dirty="0">
                  <a:effectLst/>
                </a:rPr>
                <a:t> </a:t>
              </a:r>
              <a:endParaRPr lang="en-US" dirty="0"/>
            </a:p>
          </p:txBody>
        </p:sp>
        <p:sp>
          <p:nvSpPr>
            <p:cNvPr id="8" name="Rounded Rectangle 7"/>
            <p:cNvSpPr/>
            <p:nvPr/>
          </p:nvSpPr>
          <p:spPr>
            <a:xfrm>
              <a:off x="5248275" y="4073644"/>
              <a:ext cx="2505075" cy="1933575"/>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15000"/>
                </a:lnSpc>
                <a:spcBef>
                  <a:spcPts val="0"/>
                </a:spcBef>
                <a:spcAft>
                  <a:spcPts val="1000"/>
                </a:spcAft>
              </a:pPr>
              <a:r>
                <a:rPr lang="he-IL" sz="1100" b="1" dirty="0">
                  <a:effectLst/>
                  <a:ea typeface="Calibri"/>
                  <a:cs typeface="Arial"/>
                </a:rPr>
                <a:t>התהליך/השלב:                              </a:t>
              </a:r>
              <a:r>
                <a:rPr lang="he-IL" sz="14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ea typeface="Calibri"/>
                  <a:cs typeface="Arial"/>
                </a:rPr>
                <a:t>4</a:t>
              </a:r>
              <a:r>
                <a:rPr lang="he-IL" sz="1100" dirty="0">
                  <a:effectLst/>
                  <a:ea typeface="Calibri"/>
                  <a:cs typeface="Arial"/>
                </a:rPr>
                <a:t> </a:t>
              </a:r>
              <a:r>
                <a:rPr lang="he-IL" b="1" dirty="0">
                  <a:ea typeface="Calibri"/>
                  <a:cs typeface="Arial"/>
                </a:rPr>
                <a:t>חנות/סופר</a:t>
              </a:r>
              <a:endParaRPr lang="en-US" b="1" dirty="0">
                <a:ea typeface="Calibri"/>
                <a:cs typeface="Arial"/>
              </a:endParaRPr>
            </a:p>
            <a:p>
              <a:pPr marL="0" marR="0" algn="r" rtl="1">
                <a:lnSpc>
                  <a:spcPct val="115000"/>
                </a:lnSpc>
                <a:spcBef>
                  <a:spcPts val="0"/>
                </a:spcBef>
                <a:spcAft>
                  <a:spcPts val="1000"/>
                </a:spcAft>
              </a:pPr>
              <a:r>
                <a:rPr lang="he-IL" sz="1100" b="1" dirty="0">
                  <a:effectLst/>
                  <a:ea typeface="Calibri"/>
                  <a:cs typeface="Arial"/>
                </a:rPr>
                <a:t>ההשלכות הסביבתיות של שלב זה</a:t>
              </a:r>
              <a:endParaRPr lang="en-US" sz="1100" b="1" dirty="0">
                <a:effectLst/>
                <a:ea typeface="Calibri"/>
                <a:cs typeface="Arial"/>
              </a:endParaRPr>
            </a:p>
          </p:txBody>
        </p:sp>
        <p:sp>
          <p:nvSpPr>
            <p:cNvPr id="10" name="Rounded Rectangle 9"/>
            <p:cNvSpPr/>
            <p:nvPr/>
          </p:nvSpPr>
          <p:spPr>
            <a:xfrm>
              <a:off x="1342391" y="4088855"/>
              <a:ext cx="2457450" cy="19812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15000"/>
                </a:lnSpc>
                <a:spcBef>
                  <a:spcPts val="0"/>
                </a:spcBef>
                <a:spcAft>
                  <a:spcPts val="1000"/>
                </a:spcAft>
              </a:pPr>
              <a:r>
                <a:rPr lang="he-IL" sz="1100" b="1" dirty="0">
                  <a:effectLst/>
                  <a:ea typeface="Calibri"/>
                  <a:cs typeface="Arial"/>
                </a:rPr>
                <a:t>התהליך/השלב:                          </a:t>
              </a:r>
              <a:r>
                <a:rPr lang="he-IL" sz="14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ea typeface="Calibri"/>
                  <a:cs typeface="Arial"/>
                </a:rPr>
                <a:t>3</a:t>
              </a:r>
              <a:r>
                <a:rPr lang="he-IL" sz="1100" dirty="0">
                  <a:effectLst/>
                  <a:ea typeface="Calibri"/>
                  <a:cs typeface="Arial"/>
                </a:rPr>
                <a:t> </a:t>
              </a:r>
              <a:r>
                <a:rPr lang="he-IL" b="1" dirty="0">
                  <a:ea typeface="Calibri"/>
                  <a:cs typeface="Arial"/>
                </a:rPr>
                <a:t>מפעל הכנת המבורגר מהצומח</a:t>
              </a:r>
              <a:endParaRPr lang="en-US" b="1" dirty="0">
                <a:ea typeface="Calibri"/>
                <a:cs typeface="Arial"/>
              </a:endParaRPr>
            </a:p>
            <a:p>
              <a:pPr marL="0" marR="0" algn="r" rtl="1">
                <a:lnSpc>
                  <a:spcPct val="115000"/>
                </a:lnSpc>
                <a:spcBef>
                  <a:spcPts val="0"/>
                </a:spcBef>
                <a:spcAft>
                  <a:spcPts val="1000"/>
                </a:spcAft>
              </a:pPr>
              <a:r>
                <a:rPr lang="he-IL" sz="1100" b="1" dirty="0">
                  <a:effectLst/>
                  <a:ea typeface="Calibri"/>
                  <a:cs typeface="Arial"/>
                </a:rPr>
                <a:t>ההשלכות הסביבתיות של שלב זה:</a:t>
              </a:r>
              <a:endParaRPr lang="en-US" sz="1100" b="1" dirty="0">
                <a:effectLst/>
                <a:ea typeface="Calibri"/>
                <a:cs typeface="Arial"/>
              </a:endParaRPr>
            </a:p>
          </p:txBody>
        </p:sp>
        <p:sp>
          <p:nvSpPr>
            <p:cNvPr id="12" name="Rounded Rectangle 11"/>
            <p:cNvSpPr/>
            <p:nvPr/>
          </p:nvSpPr>
          <p:spPr>
            <a:xfrm>
              <a:off x="1390650" y="1630164"/>
              <a:ext cx="2505075" cy="17526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15000"/>
                </a:lnSpc>
                <a:spcBef>
                  <a:spcPts val="0"/>
                </a:spcBef>
                <a:spcAft>
                  <a:spcPts val="1000"/>
                </a:spcAft>
              </a:pPr>
              <a:r>
                <a:rPr lang="he-IL" sz="1100" b="1" dirty="0">
                  <a:effectLst/>
                  <a:ea typeface="Calibri"/>
                  <a:cs typeface="Arial"/>
                </a:rPr>
                <a:t>התהליך/השלב:                              </a:t>
              </a:r>
              <a:r>
                <a:rPr lang="he-IL" sz="14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ea typeface="Calibri"/>
                  <a:cs typeface="Arial"/>
                </a:rPr>
                <a:t>2</a:t>
              </a:r>
              <a:r>
                <a:rPr lang="he-IL" sz="1100" dirty="0">
                  <a:effectLst/>
                  <a:ea typeface="Calibri"/>
                  <a:cs typeface="Arial"/>
                </a:rPr>
                <a:t> </a:t>
              </a:r>
              <a:r>
                <a:rPr lang="he-IL" b="1" dirty="0">
                  <a:ea typeface="Calibri"/>
                  <a:cs typeface="Arial"/>
                </a:rPr>
                <a:t>מפעל ייבוש ואריזה</a:t>
              </a:r>
            </a:p>
            <a:p>
              <a:pPr marL="0" marR="0" algn="r">
                <a:lnSpc>
                  <a:spcPct val="115000"/>
                </a:lnSpc>
                <a:spcBef>
                  <a:spcPts val="0"/>
                </a:spcBef>
                <a:spcAft>
                  <a:spcPts val="1000"/>
                </a:spcAft>
              </a:pPr>
              <a:r>
                <a:rPr lang="he-IL" sz="1100" b="1" dirty="0">
                  <a:effectLst/>
                  <a:ea typeface="Calibri"/>
                  <a:cs typeface="Arial"/>
                </a:rPr>
                <a:t>ההשלכות הסביבתיות של שלב זה:</a:t>
              </a:r>
              <a:endParaRPr lang="en-US" sz="1100" b="1" dirty="0">
                <a:effectLst/>
                <a:ea typeface="Calibri"/>
                <a:cs typeface="Arial"/>
              </a:endParaRPr>
            </a:p>
          </p:txBody>
        </p:sp>
        <p:sp>
          <p:nvSpPr>
            <p:cNvPr id="13" name="Rounded Rectangle 12"/>
            <p:cNvSpPr/>
            <p:nvPr/>
          </p:nvSpPr>
          <p:spPr>
            <a:xfrm>
              <a:off x="5181600" y="1630164"/>
              <a:ext cx="2505075" cy="17526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15000"/>
                </a:lnSpc>
                <a:spcBef>
                  <a:spcPts val="0"/>
                </a:spcBef>
                <a:spcAft>
                  <a:spcPts val="1000"/>
                </a:spcAft>
              </a:pPr>
              <a:endParaRPr lang="he-IL" sz="1100" dirty="0">
                <a:effectLst/>
                <a:ea typeface="Calibri"/>
                <a:cs typeface="Arial"/>
              </a:endParaRPr>
            </a:p>
            <a:p>
              <a:pPr marL="0" marR="0" algn="r">
                <a:lnSpc>
                  <a:spcPct val="115000"/>
                </a:lnSpc>
                <a:spcBef>
                  <a:spcPts val="0"/>
                </a:spcBef>
                <a:spcAft>
                  <a:spcPts val="1000"/>
                </a:spcAft>
              </a:pPr>
              <a:r>
                <a:rPr lang="he-IL" sz="1100" b="1" dirty="0">
                  <a:effectLst/>
                  <a:ea typeface="Calibri"/>
                  <a:cs typeface="Arial"/>
                </a:rPr>
                <a:t>התהליך/השלב:                            </a:t>
              </a:r>
              <a:r>
                <a:rPr lang="he-IL" sz="14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ea typeface="Calibri"/>
                  <a:cs typeface="Arial"/>
                </a:rPr>
                <a:t>1</a:t>
              </a:r>
              <a:r>
                <a:rPr lang="he-IL" sz="1100" dirty="0">
                  <a:effectLst/>
                  <a:ea typeface="Calibri"/>
                  <a:cs typeface="Arial"/>
                </a:rPr>
                <a:t> </a:t>
              </a:r>
              <a:r>
                <a:rPr lang="he-IL" b="1" dirty="0">
                  <a:effectLst/>
                  <a:ea typeface="Calibri"/>
                  <a:cs typeface="Arial"/>
                </a:rPr>
                <a:t>גידול עדשים</a:t>
              </a:r>
              <a:endParaRPr lang="en-US" b="1" dirty="0">
                <a:effectLst/>
                <a:ea typeface="Calibri"/>
                <a:cs typeface="Arial"/>
              </a:endParaRPr>
            </a:p>
            <a:p>
              <a:pPr marL="0" marR="0" algn="r" rtl="1">
                <a:lnSpc>
                  <a:spcPct val="115000"/>
                </a:lnSpc>
                <a:spcBef>
                  <a:spcPts val="0"/>
                </a:spcBef>
                <a:spcAft>
                  <a:spcPts val="1000"/>
                </a:spcAft>
              </a:pPr>
              <a:r>
                <a:rPr lang="he-IL" sz="1100" b="1" dirty="0">
                  <a:effectLst/>
                  <a:ea typeface="Calibri"/>
                  <a:cs typeface="Arial"/>
                </a:rPr>
                <a:t>ההשלכות הסביבתיות של שלב זה:</a:t>
              </a:r>
              <a:endParaRPr lang="en-US" sz="1100" b="1" dirty="0">
                <a:effectLst/>
                <a:ea typeface="Calibri"/>
                <a:cs typeface="Arial"/>
              </a:endParaRPr>
            </a:p>
            <a:p>
              <a:pPr marL="0" marR="0">
                <a:lnSpc>
                  <a:spcPct val="115000"/>
                </a:lnSpc>
                <a:spcBef>
                  <a:spcPts val="0"/>
                </a:spcBef>
                <a:spcAft>
                  <a:spcPts val="1000"/>
                </a:spcAft>
              </a:pPr>
              <a:r>
                <a:rPr lang="en-US" sz="1100" dirty="0">
                  <a:effectLst/>
                  <a:ea typeface="Calibri"/>
                  <a:cs typeface="Arial"/>
                </a:rPr>
                <a:t> </a:t>
              </a:r>
            </a:p>
          </p:txBody>
        </p:sp>
        <p:sp>
          <p:nvSpPr>
            <p:cNvPr id="14" name="Left Arrow 13"/>
            <p:cNvSpPr/>
            <p:nvPr/>
          </p:nvSpPr>
          <p:spPr>
            <a:xfrm rot="16200000">
              <a:off x="2114233" y="3579296"/>
              <a:ext cx="655320" cy="258445"/>
            </a:xfrm>
            <a:prstGeom prst="leftArrow">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Left Arrow 14"/>
            <p:cNvSpPr/>
            <p:nvPr/>
          </p:nvSpPr>
          <p:spPr>
            <a:xfrm>
              <a:off x="3971925" y="2378194"/>
              <a:ext cx="1066800" cy="266700"/>
            </a:xfrm>
            <a:prstGeom prst="leftArrow">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Left Arrow 15"/>
            <p:cNvSpPr/>
            <p:nvPr/>
          </p:nvSpPr>
          <p:spPr>
            <a:xfrm rot="10800000">
              <a:off x="3971290" y="4930259"/>
              <a:ext cx="1066800" cy="266700"/>
            </a:xfrm>
            <a:prstGeom prst="leftArrow">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3" name="Group 2"/>
            <p:cNvGrpSpPr/>
            <p:nvPr/>
          </p:nvGrpSpPr>
          <p:grpSpPr>
            <a:xfrm>
              <a:off x="4504689" y="1329919"/>
              <a:ext cx="4225037" cy="2324710"/>
              <a:chOff x="4504689" y="1329919"/>
              <a:chExt cx="4225037" cy="2324710"/>
            </a:xfrm>
          </p:grpSpPr>
          <p:sp>
            <p:nvSpPr>
              <p:cNvPr id="17" name="Rectangle 16"/>
              <p:cNvSpPr/>
              <p:nvPr/>
            </p:nvSpPr>
            <p:spPr>
              <a:xfrm>
                <a:off x="4505325" y="3121229"/>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כריתת יערות</a:t>
                </a:r>
                <a:endParaRPr lang="en-US" sz="1100" dirty="0">
                  <a:effectLst/>
                  <a:ea typeface="Calibri"/>
                  <a:cs typeface="Arial"/>
                </a:endParaRPr>
              </a:p>
            </p:txBody>
          </p:sp>
          <p:sp>
            <p:nvSpPr>
              <p:cNvPr id="18" name="Rectangle 17"/>
              <p:cNvSpPr/>
              <p:nvPr/>
            </p:nvSpPr>
            <p:spPr>
              <a:xfrm>
                <a:off x="5883811" y="3121229"/>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rtl="1">
                  <a:lnSpc>
                    <a:spcPct val="115000"/>
                  </a:lnSpc>
                  <a:spcBef>
                    <a:spcPts val="0"/>
                  </a:spcBef>
                  <a:spcAft>
                    <a:spcPts val="1000"/>
                  </a:spcAft>
                </a:pPr>
                <a:endParaRPr lang="he-IL" sz="1100" dirty="0">
                  <a:effectLst/>
                  <a:ea typeface="Calibri"/>
                  <a:cs typeface="Arial"/>
                </a:endParaRPr>
              </a:p>
              <a:p>
                <a:pPr marL="0" marR="0" algn="r" rtl="1">
                  <a:lnSpc>
                    <a:spcPct val="115000"/>
                  </a:lnSpc>
                  <a:spcBef>
                    <a:spcPts val="0"/>
                  </a:spcBef>
                  <a:spcAft>
                    <a:spcPts val="1000"/>
                  </a:spcAft>
                </a:pPr>
                <a:r>
                  <a:rPr lang="he-IL" sz="1100" dirty="0">
                    <a:effectLst/>
                    <a:ea typeface="Calibri"/>
                    <a:cs typeface="Arial"/>
                  </a:rPr>
                  <a:t>הכחדת מיני בעלי חיים</a:t>
                </a:r>
                <a:endParaRPr lang="en-US" sz="1100" dirty="0">
                  <a:effectLst/>
                  <a:ea typeface="Calibri"/>
                  <a:cs typeface="Arial"/>
                </a:endParaRPr>
              </a:p>
              <a:p>
                <a:pPr marL="0" marR="0" algn="ctr">
                  <a:lnSpc>
                    <a:spcPct val="115000"/>
                  </a:lnSpc>
                  <a:spcBef>
                    <a:spcPts val="0"/>
                  </a:spcBef>
                  <a:spcAft>
                    <a:spcPts val="1000"/>
                  </a:spcAft>
                </a:pPr>
                <a:r>
                  <a:rPr lang="en-US" sz="1100" dirty="0">
                    <a:effectLst/>
                    <a:ea typeface="Calibri"/>
                    <a:cs typeface="Arial"/>
                  </a:rPr>
                  <a:t> </a:t>
                </a:r>
              </a:p>
            </p:txBody>
          </p:sp>
          <p:sp>
            <p:nvSpPr>
              <p:cNvPr id="19" name="Rectangle 18"/>
              <p:cNvSpPr/>
              <p:nvPr/>
            </p:nvSpPr>
            <p:spPr>
              <a:xfrm>
                <a:off x="7273101" y="3121229"/>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הכחדת מיני צמחים</a:t>
                </a:r>
                <a:endParaRPr lang="en-US" sz="1100" dirty="0">
                  <a:effectLst/>
                  <a:ea typeface="Calibri"/>
                  <a:cs typeface="Arial"/>
                </a:endParaRPr>
              </a:p>
            </p:txBody>
          </p:sp>
          <p:sp>
            <p:nvSpPr>
              <p:cNvPr id="20" name="Rectangle 19"/>
              <p:cNvSpPr/>
              <p:nvPr/>
            </p:nvSpPr>
            <p:spPr>
              <a:xfrm>
                <a:off x="7539101" y="2025451"/>
                <a:ext cx="1190625" cy="962025"/>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שימוש בחומרי הדברה  הגורמים לזיהום הקרקע ומקורות המים </a:t>
                </a:r>
                <a:endParaRPr lang="en-US" sz="1100" dirty="0">
                  <a:effectLst/>
                  <a:ea typeface="Calibri"/>
                  <a:cs typeface="Arial"/>
                </a:endParaRPr>
              </a:p>
            </p:txBody>
          </p:sp>
          <p:sp>
            <p:nvSpPr>
              <p:cNvPr id="27" name="Rectangle 26"/>
              <p:cNvSpPr/>
              <p:nvPr/>
            </p:nvSpPr>
            <p:spPr>
              <a:xfrm>
                <a:off x="4504689" y="1329919"/>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זיהום מקורות המים</a:t>
                </a:r>
                <a:endParaRPr lang="en-US" sz="1100" dirty="0">
                  <a:effectLst/>
                  <a:ea typeface="Calibri"/>
                  <a:cs typeface="Arial"/>
                </a:endParaRPr>
              </a:p>
            </p:txBody>
          </p:sp>
          <p:sp>
            <p:nvSpPr>
              <p:cNvPr id="28" name="Rectangle 27"/>
              <p:cNvSpPr/>
              <p:nvPr/>
            </p:nvSpPr>
            <p:spPr>
              <a:xfrm>
                <a:off x="5883812" y="1329919"/>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ניצול כמויות  גדולות של מים</a:t>
                </a:r>
                <a:endParaRPr lang="en-US" sz="1100" dirty="0">
                  <a:effectLst/>
                  <a:ea typeface="Calibri"/>
                  <a:cs typeface="Arial"/>
                </a:endParaRPr>
              </a:p>
            </p:txBody>
          </p:sp>
          <p:sp>
            <p:nvSpPr>
              <p:cNvPr id="29" name="Rectangle 28"/>
              <p:cNvSpPr/>
              <p:nvPr/>
            </p:nvSpPr>
            <p:spPr>
              <a:xfrm>
                <a:off x="7273101" y="1329919"/>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פגיעה בקרקע</a:t>
                </a:r>
                <a:br>
                  <a:rPr lang="he-IL" sz="1100" dirty="0">
                    <a:effectLst/>
                    <a:ea typeface="Calibri"/>
                    <a:cs typeface="Arial"/>
                  </a:rPr>
                </a:br>
                <a:r>
                  <a:rPr lang="he-IL" sz="1100" dirty="0">
                    <a:effectLst/>
                    <a:ea typeface="Calibri"/>
                    <a:cs typeface="Arial"/>
                  </a:rPr>
                  <a:t>(סחף קרקע)</a:t>
                </a:r>
                <a:endParaRPr lang="en-US" sz="1100" dirty="0">
                  <a:effectLst/>
                  <a:ea typeface="Calibri"/>
                  <a:cs typeface="Arial"/>
                </a:endParaRPr>
              </a:p>
            </p:txBody>
          </p:sp>
        </p:grpSp>
        <p:sp>
          <p:nvSpPr>
            <p:cNvPr id="2" name="Rectangle 1"/>
            <p:cNvSpPr/>
            <p:nvPr/>
          </p:nvSpPr>
          <p:spPr>
            <a:xfrm>
              <a:off x="1571806" y="187983"/>
              <a:ext cx="5371983" cy="584775"/>
            </a:xfrm>
            <a:prstGeom prst="rect">
              <a:avLst/>
            </a:prstGeom>
          </p:spPr>
          <p:txBody>
            <a:bodyPr wrap="none">
              <a:spAutoFit/>
            </a:bodyPr>
            <a:lstStyle/>
            <a:p>
              <a:pPr algn="r" rtl="1"/>
              <a:r>
                <a:rPr lang="he-IL"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סיכום השלכות המבורגר </a:t>
              </a:r>
              <a:r>
                <a:rPr lang="he-IL"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עדשים</a:t>
              </a:r>
            </a:p>
          </p:txBody>
        </p:sp>
        <p:grpSp>
          <p:nvGrpSpPr>
            <p:cNvPr id="5" name="Group 4"/>
            <p:cNvGrpSpPr/>
            <p:nvPr/>
          </p:nvGrpSpPr>
          <p:grpSpPr>
            <a:xfrm>
              <a:off x="4257797" y="5225444"/>
              <a:ext cx="1190625" cy="1198396"/>
              <a:chOff x="4257797" y="5225444"/>
              <a:chExt cx="1190625" cy="1198396"/>
            </a:xfrm>
          </p:grpSpPr>
          <p:sp>
            <p:nvSpPr>
              <p:cNvPr id="30" name="Rectangle 29"/>
              <p:cNvSpPr/>
              <p:nvPr/>
            </p:nvSpPr>
            <p:spPr>
              <a:xfrm>
                <a:off x="4257797" y="5225444"/>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15000"/>
                  </a:lnSpc>
                  <a:spcBef>
                    <a:spcPts val="0"/>
                  </a:spcBef>
                  <a:spcAft>
                    <a:spcPts val="1000"/>
                  </a:spcAft>
                </a:pPr>
                <a:endParaRPr lang="he-IL" sz="1100" dirty="0">
                  <a:effectLst/>
                  <a:ea typeface="Calibri"/>
                  <a:cs typeface="Arial"/>
                </a:endParaRPr>
              </a:p>
              <a:p>
                <a:pPr marL="0" marR="0" algn="ctr" rtl="1">
                  <a:lnSpc>
                    <a:spcPct val="115000"/>
                  </a:lnSpc>
                  <a:spcBef>
                    <a:spcPts val="0"/>
                  </a:spcBef>
                  <a:spcAft>
                    <a:spcPts val="1000"/>
                  </a:spcAft>
                </a:pPr>
                <a:r>
                  <a:rPr lang="he-IL" sz="1100" dirty="0">
                    <a:effectLst/>
                    <a:ea typeface="Calibri"/>
                    <a:cs typeface="Arial"/>
                  </a:rPr>
                  <a:t>שריפת דלק לתחבורה (שינוע)</a:t>
                </a:r>
                <a:endParaRPr lang="en-US" sz="1100" dirty="0">
                  <a:effectLst/>
                  <a:ea typeface="Calibri"/>
                  <a:cs typeface="Arial"/>
                </a:endParaRPr>
              </a:p>
              <a:p>
                <a:pPr marL="0" marR="0" algn="ctr">
                  <a:lnSpc>
                    <a:spcPct val="115000"/>
                  </a:lnSpc>
                  <a:spcBef>
                    <a:spcPts val="0"/>
                  </a:spcBef>
                  <a:spcAft>
                    <a:spcPts val="1000"/>
                  </a:spcAft>
                </a:pPr>
                <a:r>
                  <a:rPr lang="en-US" sz="1100" dirty="0">
                    <a:effectLst/>
                    <a:ea typeface="Calibri"/>
                    <a:cs typeface="Arial"/>
                  </a:rPr>
                  <a:t> </a:t>
                </a:r>
              </a:p>
            </p:txBody>
          </p:sp>
          <p:sp>
            <p:nvSpPr>
              <p:cNvPr id="24" name="Rectangle 23"/>
              <p:cNvSpPr/>
              <p:nvPr/>
            </p:nvSpPr>
            <p:spPr>
              <a:xfrm>
                <a:off x="4257797" y="5890440"/>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פליטות של גזי חממה</a:t>
                </a:r>
                <a:endParaRPr lang="en-US" sz="1100" dirty="0">
                  <a:effectLst/>
                  <a:ea typeface="Calibri"/>
                  <a:cs typeface="Arial"/>
                </a:endParaRPr>
              </a:p>
            </p:txBody>
          </p:sp>
        </p:grpSp>
        <p:grpSp>
          <p:nvGrpSpPr>
            <p:cNvPr id="7" name="Group 6"/>
            <p:cNvGrpSpPr/>
            <p:nvPr/>
          </p:nvGrpSpPr>
          <p:grpSpPr>
            <a:xfrm>
              <a:off x="285489" y="1082269"/>
              <a:ext cx="3685800" cy="4496324"/>
              <a:chOff x="285489" y="1082269"/>
              <a:chExt cx="3685800" cy="4496324"/>
            </a:xfrm>
          </p:grpSpPr>
          <p:sp>
            <p:nvSpPr>
              <p:cNvPr id="32" name="Rectangle 31"/>
              <p:cNvSpPr/>
              <p:nvPr/>
            </p:nvSpPr>
            <p:spPr>
              <a:xfrm>
                <a:off x="342638" y="4502268"/>
                <a:ext cx="1190625" cy="1076325"/>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שימוש בחשמל במפעל/בחנות – ותרומה לפליטות גזי חממה וזיהום אוויר </a:t>
                </a:r>
                <a:endParaRPr lang="en-US" sz="1100" dirty="0">
                  <a:effectLst/>
                  <a:ea typeface="Calibri"/>
                  <a:cs typeface="Arial"/>
                </a:endParaRPr>
              </a:p>
            </p:txBody>
          </p:sp>
          <p:grpSp>
            <p:nvGrpSpPr>
              <p:cNvPr id="4" name="Group 3"/>
              <p:cNvGrpSpPr/>
              <p:nvPr/>
            </p:nvGrpSpPr>
            <p:grpSpPr>
              <a:xfrm>
                <a:off x="285489" y="1082269"/>
                <a:ext cx="3685800" cy="3273286"/>
                <a:chOff x="285489" y="1082269"/>
                <a:chExt cx="3685800" cy="3273286"/>
              </a:xfrm>
            </p:grpSpPr>
            <p:sp>
              <p:nvSpPr>
                <p:cNvPr id="21" name="Rectangle 20"/>
                <p:cNvSpPr/>
                <p:nvPr/>
              </p:nvSpPr>
              <p:spPr>
                <a:xfrm>
                  <a:off x="1975803" y="1082269"/>
                  <a:ext cx="1190625" cy="78105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15000"/>
                    </a:lnSpc>
                    <a:spcBef>
                      <a:spcPts val="0"/>
                    </a:spcBef>
                    <a:spcAft>
                      <a:spcPts val="1000"/>
                    </a:spcAft>
                  </a:pPr>
                  <a:endParaRPr lang="he-IL" sz="1100" dirty="0">
                    <a:effectLst/>
                    <a:ea typeface="Calibri"/>
                    <a:cs typeface="Arial"/>
                  </a:endParaRPr>
                </a:p>
                <a:p>
                  <a:pPr marL="0" marR="0" algn="ctr" rtl="1">
                    <a:lnSpc>
                      <a:spcPct val="115000"/>
                    </a:lnSpc>
                    <a:spcBef>
                      <a:spcPts val="0"/>
                    </a:spcBef>
                    <a:spcAft>
                      <a:spcPts val="1000"/>
                    </a:spcAft>
                  </a:pPr>
                  <a:r>
                    <a:rPr lang="he-IL" sz="1100" dirty="0">
                      <a:effectLst/>
                      <a:ea typeface="Calibri"/>
                      <a:cs typeface="Arial"/>
                    </a:rPr>
                    <a:t>ניצול חומרים (משאבי טבע)</a:t>
                  </a:r>
                  <a:br>
                    <a:rPr lang="he-IL" sz="1100" dirty="0">
                      <a:effectLst/>
                      <a:ea typeface="Calibri"/>
                      <a:cs typeface="Arial"/>
                    </a:rPr>
                  </a:br>
                  <a:r>
                    <a:rPr lang="he-IL" sz="1100" dirty="0">
                      <a:effectLst/>
                      <a:ea typeface="Calibri"/>
                      <a:cs typeface="Arial"/>
                    </a:rPr>
                    <a:t>להכנת אריזות</a:t>
                  </a:r>
                  <a:endParaRPr lang="en-US" sz="1100" dirty="0">
                    <a:effectLst/>
                    <a:ea typeface="Calibri"/>
                    <a:cs typeface="Arial"/>
                  </a:endParaRPr>
                </a:p>
                <a:p>
                  <a:pPr marL="0" marR="0" algn="ctr">
                    <a:lnSpc>
                      <a:spcPct val="115000"/>
                    </a:lnSpc>
                    <a:spcBef>
                      <a:spcPts val="0"/>
                    </a:spcBef>
                    <a:spcAft>
                      <a:spcPts val="1000"/>
                    </a:spcAft>
                  </a:pPr>
                  <a:r>
                    <a:rPr lang="en-US" sz="1100" dirty="0">
                      <a:effectLst/>
                      <a:ea typeface="Calibri"/>
                      <a:cs typeface="Arial"/>
                    </a:rPr>
                    <a:t> </a:t>
                  </a:r>
                </a:p>
              </p:txBody>
            </p:sp>
            <p:sp>
              <p:nvSpPr>
                <p:cNvPr id="22" name="Rectangle 21"/>
                <p:cNvSpPr/>
                <p:nvPr/>
              </p:nvSpPr>
              <p:spPr>
                <a:xfrm>
                  <a:off x="285489" y="1949810"/>
                  <a:ext cx="1190625" cy="1076325"/>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שימוש בחשמל במפעל/בחנות – ותרומה לפליטות גזי חממה וזיהום אוויר </a:t>
                  </a:r>
                  <a:endParaRPr lang="en-US" sz="1100" dirty="0">
                    <a:effectLst/>
                    <a:ea typeface="Calibri"/>
                    <a:cs typeface="Arial"/>
                  </a:endParaRPr>
                </a:p>
              </p:txBody>
            </p:sp>
            <p:sp>
              <p:nvSpPr>
                <p:cNvPr id="25" name="Rectangle 24"/>
                <p:cNvSpPr/>
                <p:nvPr/>
              </p:nvSpPr>
              <p:spPr>
                <a:xfrm>
                  <a:off x="2780664" y="3191838"/>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15000"/>
                    </a:lnSpc>
                    <a:spcBef>
                      <a:spcPts val="0"/>
                    </a:spcBef>
                    <a:spcAft>
                      <a:spcPts val="1000"/>
                    </a:spcAft>
                  </a:pPr>
                  <a:endParaRPr lang="he-IL" sz="1100" dirty="0">
                    <a:effectLst/>
                    <a:ea typeface="Calibri"/>
                    <a:cs typeface="Arial"/>
                  </a:endParaRPr>
                </a:p>
                <a:p>
                  <a:pPr marL="0" marR="0" algn="ctr" rtl="1">
                    <a:lnSpc>
                      <a:spcPct val="115000"/>
                    </a:lnSpc>
                    <a:spcBef>
                      <a:spcPts val="0"/>
                    </a:spcBef>
                    <a:spcAft>
                      <a:spcPts val="1000"/>
                    </a:spcAft>
                  </a:pPr>
                  <a:r>
                    <a:rPr lang="he-IL" sz="1100" dirty="0">
                      <a:effectLst/>
                      <a:ea typeface="Calibri"/>
                      <a:cs typeface="Arial"/>
                    </a:rPr>
                    <a:t>שריפת דלק לתחבורה (שינוע)</a:t>
                  </a:r>
                  <a:endParaRPr lang="en-US" sz="1100" dirty="0">
                    <a:effectLst/>
                    <a:ea typeface="Calibri"/>
                    <a:cs typeface="Arial"/>
                  </a:endParaRPr>
                </a:p>
                <a:p>
                  <a:pPr marL="0" marR="0" algn="ctr">
                    <a:lnSpc>
                      <a:spcPct val="115000"/>
                    </a:lnSpc>
                    <a:spcBef>
                      <a:spcPts val="0"/>
                    </a:spcBef>
                    <a:spcAft>
                      <a:spcPts val="1000"/>
                    </a:spcAft>
                  </a:pPr>
                  <a:r>
                    <a:rPr lang="en-US" sz="1100" dirty="0">
                      <a:effectLst/>
                      <a:ea typeface="Calibri"/>
                      <a:cs typeface="Arial"/>
                    </a:rPr>
                    <a:t> </a:t>
                  </a:r>
                </a:p>
              </p:txBody>
            </p:sp>
            <p:sp>
              <p:nvSpPr>
                <p:cNvPr id="26" name="Rectangle 25"/>
                <p:cNvSpPr/>
                <p:nvPr/>
              </p:nvSpPr>
              <p:spPr>
                <a:xfrm>
                  <a:off x="2770505" y="3822155"/>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פליטות של גזי חממה</a:t>
                  </a:r>
                  <a:endParaRPr lang="en-US" sz="1100" dirty="0">
                    <a:effectLst/>
                    <a:ea typeface="Calibri"/>
                    <a:cs typeface="Arial"/>
                  </a:endParaRPr>
                </a:p>
              </p:txBody>
            </p:sp>
          </p:grpSp>
        </p:grpSp>
      </p:grpSp>
    </p:spTree>
    <p:extLst>
      <p:ext uri="{BB962C8B-B14F-4D97-AF65-F5344CB8AC3E}">
        <p14:creationId xmlns:p14="http://schemas.microsoft.com/office/powerpoint/2010/main" val="2748851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קבוצה 13"/>
          <p:cNvGrpSpPr/>
          <p:nvPr/>
        </p:nvGrpSpPr>
        <p:grpSpPr>
          <a:xfrm>
            <a:off x="-1303048" y="-636452"/>
            <a:ext cx="10367502" cy="7098498"/>
            <a:chOff x="-1303048" y="-636452"/>
            <a:chExt cx="10367502" cy="7098498"/>
          </a:xfrm>
        </p:grpSpPr>
        <p:sp>
          <p:nvSpPr>
            <p:cNvPr id="50" name="Left Arrow 11"/>
            <p:cNvSpPr/>
            <p:nvPr/>
          </p:nvSpPr>
          <p:spPr>
            <a:xfrm>
              <a:off x="2726788" y="2164382"/>
              <a:ext cx="409575" cy="183537"/>
            </a:xfrm>
            <a:prstGeom prst="leftArrow">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Rounded Rectangle 36"/>
            <p:cNvSpPr/>
            <p:nvPr/>
          </p:nvSpPr>
          <p:spPr>
            <a:xfrm>
              <a:off x="391281" y="1170006"/>
              <a:ext cx="2347595" cy="19812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15000"/>
                </a:lnSpc>
                <a:spcBef>
                  <a:spcPts val="0"/>
                </a:spcBef>
                <a:spcAft>
                  <a:spcPts val="1000"/>
                </a:spcAft>
              </a:pPr>
              <a:r>
                <a:rPr lang="he-IL" sz="1100" dirty="0">
                  <a:effectLst/>
                  <a:ea typeface="Calibri"/>
                  <a:cs typeface="Arial"/>
                </a:rPr>
                <a:t>התהליך/השלב:                          </a:t>
              </a:r>
              <a:r>
                <a:rPr lang="he-IL" sz="14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ea typeface="Calibri"/>
                  <a:cs typeface="Arial"/>
                </a:rPr>
                <a:t>3</a:t>
              </a:r>
              <a:r>
                <a:rPr lang="he-IL" sz="1100" dirty="0">
                  <a:effectLst/>
                  <a:ea typeface="Calibri"/>
                  <a:cs typeface="Arial"/>
                </a:rPr>
                <a:t> </a:t>
              </a:r>
              <a:endParaRPr lang="en-US" sz="1100" dirty="0">
                <a:effectLst/>
                <a:ea typeface="Calibri"/>
                <a:cs typeface="Arial"/>
              </a:endParaRPr>
            </a:p>
            <a:p>
              <a:pPr algn="r" rtl="1">
                <a:lnSpc>
                  <a:spcPct val="115000"/>
                </a:lnSpc>
                <a:spcAft>
                  <a:spcPts val="1000"/>
                </a:spcAft>
              </a:pPr>
              <a:r>
                <a:rPr lang="he-IL" sz="1100" dirty="0">
                  <a:effectLst/>
                  <a:ea typeface="Calibri"/>
                  <a:cs typeface="Arial"/>
                </a:rPr>
                <a:t> </a:t>
              </a:r>
              <a:r>
                <a:rPr lang="he-IL" b="1" dirty="0">
                  <a:ea typeface="Calibri"/>
                  <a:cs typeface="Arial"/>
                </a:rPr>
                <a:t>מפעל לעיבוד בשר</a:t>
              </a:r>
              <a:endParaRPr lang="en-US" sz="1100" dirty="0">
                <a:effectLst/>
                <a:ea typeface="Calibri"/>
                <a:cs typeface="Arial"/>
              </a:endParaRPr>
            </a:p>
            <a:p>
              <a:pPr marL="0" marR="0" algn="r" rtl="1">
                <a:lnSpc>
                  <a:spcPct val="115000"/>
                </a:lnSpc>
                <a:spcBef>
                  <a:spcPts val="0"/>
                </a:spcBef>
                <a:spcAft>
                  <a:spcPts val="1000"/>
                </a:spcAft>
              </a:pPr>
              <a:r>
                <a:rPr lang="he-IL" sz="1100" dirty="0">
                  <a:effectLst/>
                  <a:ea typeface="Calibri"/>
                  <a:cs typeface="Arial"/>
                </a:rPr>
                <a:t>ההשלכות הסביבתיות של שלב זה</a:t>
              </a:r>
              <a:endParaRPr lang="en-US" sz="1100" dirty="0">
                <a:effectLst/>
                <a:ea typeface="Calibri"/>
                <a:cs typeface="Arial"/>
              </a:endParaRPr>
            </a:p>
            <a:p>
              <a:pPr marL="0" marR="0" algn="ctr">
                <a:lnSpc>
                  <a:spcPct val="115000"/>
                </a:lnSpc>
                <a:spcBef>
                  <a:spcPts val="0"/>
                </a:spcBef>
                <a:spcAft>
                  <a:spcPts val="1000"/>
                </a:spcAft>
              </a:pPr>
              <a:r>
                <a:rPr lang="en-US" sz="1100" dirty="0">
                  <a:effectLst/>
                  <a:ea typeface="Calibri"/>
                  <a:cs typeface="Arial"/>
                </a:rPr>
                <a:t> </a:t>
              </a:r>
            </a:p>
            <a:p>
              <a:pPr marL="0" marR="0" algn="ctr">
                <a:lnSpc>
                  <a:spcPct val="115000"/>
                </a:lnSpc>
                <a:spcBef>
                  <a:spcPts val="0"/>
                </a:spcBef>
                <a:spcAft>
                  <a:spcPts val="1000"/>
                </a:spcAft>
              </a:pPr>
              <a:endParaRPr lang="en-US" sz="1100" dirty="0">
                <a:effectLst/>
                <a:ea typeface="Calibri"/>
                <a:cs typeface="Arial"/>
              </a:endParaRPr>
            </a:p>
          </p:txBody>
        </p:sp>
        <p:sp>
          <p:nvSpPr>
            <p:cNvPr id="4" name="Rounded Rectangle 3"/>
            <p:cNvSpPr/>
            <p:nvPr/>
          </p:nvSpPr>
          <p:spPr>
            <a:xfrm>
              <a:off x="6208631" y="1204188"/>
              <a:ext cx="2505075" cy="17526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15000"/>
                </a:lnSpc>
                <a:spcBef>
                  <a:spcPts val="0"/>
                </a:spcBef>
                <a:spcAft>
                  <a:spcPts val="1000"/>
                </a:spcAft>
              </a:pPr>
              <a:endParaRPr lang="he-IL" sz="1100" dirty="0">
                <a:effectLst/>
                <a:ea typeface="Calibri"/>
                <a:cs typeface="Arial"/>
              </a:endParaRPr>
            </a:p>
            <a:p>
              <a:pPr marL="0" marR="0" algn="r">
                <a:lnSpc>
                  <a:spcPct val="115000"/>
                </a:lnSpc>
                <a:spcBef>
                  <a:spcPts val="0"/>
                </a:spcBef>
                <a:spcAft>
                  <a:spcPts val="1000"/>
                </a:spcAft>
              </a:pPr>
              <a:r>
                <a:rPr lang="he-IL" sz="1100" dirty="0">
                  <a:effectLst/>
                  <a:ea typeface="Calibri"/>
                  <a:cs typeface="Arial"/>
                </a:rPr>
                <a:t>התהליך/השלב:                          </a:t>
              </a:r>
              <a:r>
                <a:rPr lang="he-IL" sz="14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ea typeface="Calibri"/>
                  <a:cs typeface="Arial"/>
                </a:rPr>
                <a:t>1</a:t>
              </a:r>
              <a:r>
                <a:rPr lang="he-IL" sz="1100" dirty="0">
                  <a:effectLst/>
                  <a:ea typeface="Calibri"/>
                  <a:cs typeface="Arial"/>
                </a:rPr>
                <a:t> </a:t>
              </a:r>
              <a:endParaRPr lang="en-US" sz="1100" dirty="0">
                <a:effectLst/>
                <a:ea typeface="Calibri"/>
                <a:cs typeface="Arial"/>
              </a:endParaRPr>
            </a:p>
            <a:p>
              <a:pPr algn="r" rtl="1">
                <a:lnSpc>
                  <a:spcPct val="115000"/>
                </a:lnSpc>
                <a:spcAft>
                  <a:spcPts val="1000"/>
                </a:spcAft>
              </a:pPr>
              <a:r>
                <a:rPr lang="he-IL" sz="1100" dirty="0">
                  <a:effectLst/>
                  <a:ea typeface="Calibri"/>
                  <a:cs typeface="Arial"/>
                </a:rPr>
                <a:t>       </a:t>
              </a:r>
              <a:r>
                <a:rPr lang="he-IL" b="1" dirty="0">
                  <a:ea typeface="Calibri"/>
                  <a:cs typeface="Arial"/>
                </a:rPr>
                <a:t>גידול סויה ותירס        </a:t>
              </a:r>
              <a:br>
                <a:rPr lang="en-US" b="1" dirty="0">
                  <a:ea typeface="Calibri"/>
                  <a:cs typeface="Arial"/>
                </a:rPr>
              </a:br>
              <a:r>
                <a:rPr lang="he-IL" b="1" dirty="0">
                  <a:ea typeface="Calibri"/>
                  <a:cs typeface="Arial"/>
                </a:rPr>
                <a:t>     להאכלת בקר</a:t>
              </a:r>
              <a:endParaRPr lang="en-US" sz="1100" dirty="0">
                <a:effectLst/>
                <a:ea typeface="Calibri"/>
                <a:cs typeface="Arial"/>
              </a:endParaRPr>
            </a:p>
            <a:p>
              <a:pPr marL="0" marR="0" algn="r" rtl="1">
                <a:lnSpc>
                  <a:spcPct val="115000"/>
                </a:lnSpc>
                <a:spcBef>
                  <a:spcPts val="0"/>
                </a:spcBef>
                <a:spcAft>
                  <a:spcPts val="1000"/>
                </a:spcAft>
              </a:pPr>
              <a:r>
                <a:rPr lang="he-IL" sz="1100" dirty="0">
                  <a:effectLst/>
                  <a:ea typeface="Calibri"/>
                  <a:cs typeface="Arial"/>
                </a:rPr>
                <a:t>ההשלכות הסביבתיות של שלב זה</a:t>
              </a:r>
              <a:endParaRPr lang="en-US" sz="1100" dirty="0">
                <a:effectLst/>
                <a:ea typeface="Calibri"/>
                <a:cs typeface="Arial"/>
              </a:endParaRPr>
            </a:p>
            <a:p>
              <a:pPr marL="0" marR="0" algn="r">
                <a:lnSpc>
                  <a:spcPct val="115000"/>
                </a:lnSpc>
                <a:spcBef>
                  <a:spcPts val="0"/>
                </a:spcBef>
                <a:spcAft>
                  <a:spcPts val="1000"/>
                </a:spcAft>
              </a:pPr>
              <a:r>
                <a:rPr lang="en-US" sz="1100" dirty="0">
                  <a:effectLst/>
                  <a:ea typeface="Calibri"/>
                  <a:cs typeface="Arial"/>
                </a:rPr>
                <a:t> </a:t>
              </a:r>
            </a:p>
          </p:txBody>
        </p:sp>
        <p:sp>
          <p:nvSpPr>
            <p:cNvPr id="6" name="Rounded Rectangle 5"/>
            <p:cNvSpPr/>
            <p:nvPr/>
          </p:nvSpPr>
          <p:spPr>
            <a:xfrm>
              <a:off x="6240336" y="4159741"/>
              <a:ext cx="2505075" cy="17526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15000"/>
                </a:lnSpc>
                <a:spcBef>
                  <a:spcPts val="0"/>
                </a:spcBef>
                <a:spcAft>
                  <a:spcPts val="1000"/>
                </a:spcAft>
              </a:pPr>
              <a:r>
                <a:rPr lang="he-IL" sz="1100" dirty="0">
                  <a:effectLst/>
                  <a:ea typeface="Calibri"/>
                  <a:cs typeface="Arial"/>
                </a:rPr>
                <a:t>התהליך/השלב:                               </a:t>
              </a:r>
              <a:r>
                <a:rPr lang="he-IL" sz="14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ea typeface="Calibri"/>
                  <a:cs typeface="Arial"/>
                </a:rPr>
                <a:t>6</a:t>
              </a:r>
              <a:r>
                <a:rPr lang="he-IL" sz="1100" dirty="0">
                  <a:effectLst/>
                  <a:ea typeface="Calibri"/>
                  <a:cs typeface="Arial"/>
                </a:rPr>
                <a:t>         </a:t>
              </a:r>
              <a:r>
                <a:rPr lang="he-IL" b="1" dirty="0">
                  <a:ea typeface="Calibri"/>
                  <a:cs typeface="Arial"/>
                </a:rPr>
                <a:t>חנות/סופר    </a:t>
              </a:r>
              <a:r>
                <a:rPr lang="he-IL" sz="1100" dirty="0">
                  <a:effectLst/>
                  <a:ea typeface="Calibri"/>
                  <a:cs typeface="Arial"/>
                </a:rPr>
                <a:t>    </a:t>
              </a:r>
              <a:endParaRPr lang="en-US" sz="1100" dirty="0">
                <a:effectLst/>
                <a:ea typeface="Calibri"/>
                <a:cs typeface="Arial"/>
              </a:endParaRPr>
            </a:p>
            <a:p>
              <a:pPr marL="0" marR="0" algn="r">
                <a:lnSpc>
                  <a:spcPct val="115000"/>
                </a:lnSpc>
                <a:spcBef>
                  <a:spcPts val="0"/>
                </a:spcBef>
                <a:spcAft>
                  <a:spcPts val="1000"/>
                </a:spcAft>
              </a:pPr>
              <a:r>
                <a:rPr lang="he-IL" sz="1100" dirty="0">
                  <a:effectLst/>
                  <a:ea typeface="Calibri"/>
                  <a:cs typeface="Arial"/>
                </a:rPr>
                <a:t> </a:t>
              </a:r>
              <a:endParaRPr lang="en-US" sz="1100" dirty="0">
                <a:effectLst/>
                <a:ea typeface="Calibri"/>
                <a:cs typeface="Arial"/>
              </a:endParaRPr>
            </a:p>
            <a:p>
              <a:pPr marL="0" marR="0" algn="r" rtl="1">
                <a:lnSpc>
                  <a:spcPct val="115000"/>
                </a:lnSpc>
                <a:spcBef>
                  <a:spcPts val="0"/>
                </a:spcBef>
                <a:spcAft>
                  <a:spcPts val="1000"/>
                </a:spcAft>
              </a:pPr>
              <a:r>
                <a:rPr lang="he-IL" sz="1100" dirty="0">
                  <a:effectLst/>
                  <a:ea typeface="Calibri"/>
                  <a:cs typeface="Arial"/>
                </a:rPr>
                <a:t>ההשלכות הסביבתיות של שלב זה</a:t>
              </a:r>
              <a:endParaRPr lang="en-US" sz="1100" dirty="0">
                <a:effectLst/>
                <a:ea typeface="Calibri"/>
                <a:cs typeface="Arial"/>
              </a:endParaRPr>
            </a:p>
          </p:txBody>
        </p:sp>
        <p:sp>
          <p:nvSpPr>
            <p:cNvPr id="7" name="Rounded Rectangle 6"/>
            <p:cNvSpPr/>
            <p:nvPr/>
          </p:nvSpPr>
          <p:spPr>
            <a:xfrm>
              <a:off x="3152109" y="4133076"/>
              <a:ext cx="2347595" cy="19812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15000"/>
                </a:lnSpc>
                <a:spcBef>
                  <a:spcPts val="0"/>
                </a:spcBef>
                <a:spcAft>
                  <a:spcPts val="1000"/>
                </a:spcAft>
              </a:pPr>
              <a:r>
                <a:rPr lang="he-IL" sz="1100" dirty="0">
                  <a:effectLst/>
                  <a:ea typeface="Calibri"/>
                  <a:cs typeface="Arial"/>
                </a:rPr>
                <a:t>התהליך/השלב:                          </a:t>
              </a:r>
              <a:r>
                <a:rPr lang="he-IL" sz="14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ea typeface="Calibri"/>
                  <a:cs typeface="Arial"/>
                </a:rPr>
                <a:t>5</a:t>
              </a:r>
              <a:r>
                <a:rPr lang="he-IL" sz="1100" dirty="0">
                  <a:effectLst/>
                  <a:ea typeface="Calibri"/>
                  <a:cs typeface="Arial"/>
                </a:rPr>
                <a:t> </a:t>
              </a:r>
              <a:endParaRPr lang="en-US" sz="1100" dirty="0">
                <a:effectLst/>
                <a:ea typeface="Calibri"/>
                <a:cs typeface="Arial"/>
              </a:endParaRPr>
            </a:p>
            <a:p>
              <a:pPr algn="r" rtl="1">
                <a:lnSpc>
                  <a:spcPct val="115000"/>
                </a:lnSpc>
                <a:spcAft>
                  <a:spcPts val="1000"/>
                </a:spcAft>
              </a:pPr>
              <a:r>
                <a:rPr lang="he-IL" sz="1100" dirty="0">
                  <a:effectLst/>
                  <a:ea typeface="Calibri"/>
                  <a:cs typeface="Arial"/>
                </a:rPr>
                <a:t> </a:t>
              </a:r>
              <a:r>
                <a:rPr lang="he-IL" b="1" dirty="0">
                  <a:ea typeface="Calibri"/>
                  <a:cs typeface="Arial"/>
                </a:rPr>
                <a:t>מפעל אריזה</a:t>
              </a:r>
              <a:endParaRPr lang="en-US" b="1" dirty="0">
                <a:ea typeface="Calibri"/>
                <a:cs typeface="Arial"/>
              </a:endParaRPr>
            </a:p>
            <a:p>
              <a:pPr marL="0" marR="0" algn="r" rtl="1">
                <a:lnSpc>
                  <a:spcPct val="115000"/>
                </a:lnSpc>
                <a:spcBef>
                  <a:spcPts val="0"/>
                </a:spcBef>
                <a:spcAft>
                  <a:spcPts val="1000"/>
                </a:spcAft>
              </a:pPr>
              <a:endParaRPr lang="en-US" sz="1100" dirty="0">
                <a:effectLst/>
                <a:ea typeface="Calibri"/>
                <a:cs typeface="Arial"/>
              </a:endParaRPr>
            </a:p>
            <a:p>
              <a:pPr marL="0" marR="0" algn="r" rtl="1">
                <a:lnSpc>
                  <a:spcPct val="115000"/>
                </a:lnSpc>
                <a:spcBef>
                  <a:spcPts val="0"/>
                </a:spcBef>
                <a:spcAft>
                  <a:spcPts val="1000"/>
                </a:spcAft>
              </a:pPr>
              <a:r>
                <a:rPr lang="he-IL" sz="1100" dirty="0">
                  <a:effectLst/>
                  <a:ea typeface="Calibri"/>
                  <a:cs typeface="Arial"/>
                </a:rPr>
                <a:t>ההשלכות הסביבתיות של שלב זה:</a:t>
              </a:r>
              <a:endParaRPr lang="en-US" sz="1100" dirty="0">
                <a:effectLst/>
                <a:ea typeface="Calibri"/>
                <a:cs typeface="Arial"/>
              </a:endParaRPr>
            </a:p>
            <a:p>
              <a:pPr marL="0" marR="0" algn="ctr">
                <a:lnSpc>
                  <a:spcPct val="115000"/>
                </a:lnSpc>
                <a:spcBef>
                  <a:spcPts val="0"/>
                </a:spcBef>
                <a:spcAft>
                  <a:spcPts val="1000"/>
                </a:spcAft>
              </a:pPr>
              <a:r>
                <a:rPr lang="en-US" sz="1100" dirty="0">
                  <a:effectLst/>
                  <a:ea typeface="Calibri"/>
                  <a:cs typeface="Arial"/>
                </a:rPr>
                <a:t> </a:t>
              </a:r>
            </a:p>
          </p:txBody>
        </p:sp>
        <p:sp>
          <p:nvSpPr>
            <p:cNvPr id="8" name="Rounded Rectangle 7"/>
            <p:cNvSpPr/>
            <p:nvPr/>
          </p:nvSpPr>
          <p:spPr>
            <a:xfrm>
              <a:off x="128561" y="3977760"/>
              <a:ext cx="2505075" cy="17526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15000"/>
                </a:lnSpc>
                <a:spcBef>
                  <a:spcPts val="0"/>
                </a:spcBef>
                <a:spcAft>
                  <a:spcPts val="1000"/>
                </a:spcAft>
              </a:pPr>
              <a:r>
                <a:rPr lang="he-IL" sz="1100" dirty="0">
                  <a:effectLst/>
                  <a:ea typeface="Calibri"/>
                  <a:cs typeface="Arial"/>
                </a:rPr>
                <a:t>התהליך/השלב:                              </a:t>
              </a:r>
              <a:r>
                <a:rPr lang="he-IL" sz="14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ea typeface="Calibri"/>
                  <a:cs typeface="Arial"/>
                </a:rPr>
                <a:t>4</a:t>
              </a:r>
              <a:endParaRPr lang="en-US" sz="1100" dirty="0">
                <a:effectLst/>
                <a:ea typeface="Calibri"/>
                <a:cs typeface="Arial"/>
              </a:endParaRPr>
            </a:p>
            <a:p>
              <a:pPr algn="r" rtl="1">
                <a:lnSpc>
                  <a:spcPct val="115000"/>
                </a:lnSpc>
                <a:spcAft>
                  <a:spcPts val="1000"/>
                </a:spcAft>
              </a:pPr>
              <a:r>
                <a:rPr lang="he-IL" sz="1100" dirty="0">
                  <a:effectLst/>
                  <a:ea typeface="Calibri"/>
                  <a:cs typeface="Arial"/>
                </a:rPr>
                <a:t> </a:t>
              </a:r>
            </a:p>
            <a:p>
              <a:pPr algn="r" rtl="1">
                <a:lnSpc>
                  <a:spcPct val="115000"/>
                </a:lnSpc>
                <a:spcAft>
                  <a:spcPts val="1000"/>
                </a:spcAft>
              </a:pPr>
              <a:r>
                <a:rPr lang="he-IL" b="1" dirty="0">
                  <a:ea typeface="Calibri"/>
                  <a:cs typeface="Arial"/>
                </a:rPr>
                <a:t>מפעל הכנת המבורגר</a:t>
              </a:r>
              <a:endParaRPr lang="en-US" sz="1100" dirty="0">
                <a:effectLst/>
                <a:ea typeface="Calibri"/>
                <a:cs typeface="Arial"/>
              </a:endParaRPr>
            </a:p>
            <a:p>
              <a:pPr marL="0" marR="0" algn="r" rtl="1">
                <a:lnSpc>
                  <a:spcPct val="115000"/>
                </a:lnSpc>
                <a:spcBef>
                  <a:spcPts val="0"/>
                </a:spcBef>
                <a:spcAft>
                  <a:spcPts val="1000"/>
                </a:spcAft>
              </a:pPr>
              <a:r>
                <a:rPr lang="he-IL" sz="1100" dirty="0">
                  <a:effectLst/>
                  <a:ea typeface="Calibri"/>
                  <a:cs typeface="Arial"/>
                </a:rPr>
                <a:t>ההשלכות הסביבתיות של שלב זה</a:t>
              </a:r>
              <a:endParaRPr lang="en-US" sz="1100" dirty="0">
                <a:effectLst/>
                <a:ea typeface="Calibri"/>
                <a:cs typeface="Arial"/>
              </a:endParaRPr>
            </a:p>
            <a:p>
              <a:pPr marL="0" marR="0" algn="ctr">
                <a:lnSpc>
                  <a:spcPct val="115000"/>
                </a:lnSpc>
                <a:spcBef>
                  <a:spcPts val="0"/>
                </a:spcBef>
                <a:spcAft>
                  <a:spcPts val="1000"/>
                </a:spcAft>
              </a:pPr>
              <a:r>
                <a:rPr lang="en-US" sz="1100" dirty="0">
                  <a:effectLst/>
                  <a:ea typeface="Calibri"/>
                  <a:cs typeface="Arial"/>
                </a:rPr>
                <a:t> </a:t>
              </a:r>
            </a:p>
          </p:txBody>
        </p:sp>
        <p:sp>
          <p:nvSpPr>
            <p:cNvPr id="9" name="Rounded Rectangle 8"/>
            <p:cNvSpPr/>
            <p:nvPr/>
          </p:nvSpPr>
          <p:spPr>
            <a:xfrm>
              <a:off x="3136363" y="1284306"/>
              <a:ext cx="2505075" cy="17526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15000"/>
                </a:lnSpc>
                <a:spcBef>
                  <a:spcPts val="0"/>
                </a:spcBef>
                <a:spcAft>
                  <a:spcPts val="1000"/>
                </a:spcAft>
              </a:pPr>
              <a:r>
                <a:rPr lang="he-IL" sz="1100" dirty="0">
                  <a:effectLst/>
                  <a:ea typeface="Calibri"/>
                  <a:cs typeface="Arial"/>
                </a:rPr>
                <a:t>התהליך/השלב:                            </a:t>
              </a:r>
              <a:r>
                <a:rPr lang="he-IL" sz="14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ea typeface="Calibri"/>
                  <a:cs typeface="Arial"/>
                </a:rPr>
                <a:t>2</a:t>
              </a:r>
              <a:r>
                <a:rPr lang="he-IL" sz="1100" dirty="0">
                  <a:effectLst/>
                  <a:ea typeface="Calibri"/>
                  <a:cs typeface="Arial"/>
                </a:rPr>
                <a:t> </a:t>
              </a:r>
              <a:endParaRPr lang="en-US" sz="1100" dirty="0">
                <a:effectLst/>
                <a:ea typeface="Calibri"/>
                <a:cs typeface="Arial"/>
              </a:endParaRPr>
            </a:p>
            <a:p>
              <a:pPr algn="r" rtl="1">
                <a:lnSpc>
                  <a:spcPct val="115000"/>
                </a:lnSpc>
                <a:spcAft>
                  <a:spcPts val="1000"/>
                </a:spcAft>
              </a:pPr>
              <a:r>
                <a:rPr lang="he-IL" sz="1100" dirty="0">
                  <a:effectLst/>
                  <a:ea typeface="Calibri"/>
                  <a:cs typeface="Arial"/>
                </a:rPr>
                <a:t> </a:t>
              </a:r>
              <a:r>
                <a:rPr lang="he-IL" b="1" dirty="0">
                  <a:ea typeface="Calibri"/>
                  <a:cs typeface="Arial"/>
                </a:rPr>
                <a:t>גידול הבקר</a:t>
              </a:r>
            </a:p>
            <a:p>
              <a:pPr algn="r" rtl="1">
                <a:lnSpc>
                  <a:spcPct val="115000"/>
                </a:lnSpc>
                <a:spcAft>
                  <a:spcPts val="1000"/>
                </a:spcAft>
              </a:pPr>
              <a:r>
                <a:rPr lang="he-IL" sz="1100" dirty="0">
                  <a:effectLst/>
                  <a:ea typeface="Calibri"/>
                  <a:cs typeface="Arial"/>
                </a:rPr>
                <a:t>ההשלכות הסביבתיות של שלב זה</a:t>
              </a:r>
              <a:endParaRPr lang="en-US" sz="1100" dirty="0">
                <a:effectLst/>
                <a:ea typeface="Calibri"/>
                <a:cs typeface="Arial"/>
              </a:endParaRPr>
            </a:p>
            <a:p>
              <a:pPr marL="0" marR="0">
                <a:lnSpc>
                  <a:spcPct val="115000"/>
                </a:lnSpc>
                <a:spcBef>
                  <a:spcPts val="0"/>
                </a:spcBef>
                <a:spcAft>
                  <a:spcPts val="1000"/>
                </a:spcAft>
              </a:pPr>
              <a:r>
                <a:rPr lang="en-US" sz="1100" dirty="0">
                  <a:effectLst/>
                  <a:ea typeface="Calibri"/>
                  <a:cs typeface="Arial"/>
                </a:rPr>
                <a:t> </a:t>
              </a:r>
            </a:p>
          </p:txBody>
        </p:sp>
        <p:sp>
          <p:nvSpPr>
            <p:cNvPr id="10" name="Left Arrow 9"/>
            <p:cNvSpPr/>
            <p:nvPr/>
          </p:nvSpPr>
          <p:spPr>
            <a:xfrm>
              <a:off x="5669710" y="2080808"/>
              <a:ext cx="538921" cy="186107"/>
            </a:xfrm>
            <a:prstGeom prst="leftArrow">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Left Arrow 11"/>
            <p:cNvSpPr/>
            <p:nvPr/>
          </p:nvSpPr>
          <p:spPr>
            <a:xfrm rot="10800000">
              <a:off x="5538773" y="4697903"/>
              <a:ext cx="669858" cy="243843"/>
            </a:xfrm>
            <a:prstGeom prst="leftArrow">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Left Arrow 12"/>
            <p:cNvSpPr/>
            <p:nvPr/>
          </p:nvSpPr>
          <p:spPr>
            <a:xfrm rot="16200000">
              <a:off x="1131045" y="3452724"/>
              <a:ext cx="826554" cy="223515"/>
            </a:xfrm>
            <a:prstGeom prst="leftArrow">
              <a:avLst/>
            </a:prstGeom>
            <a:ln w="6350"/>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 name="Title 3"/>
            <p:cNvSpPr txBox="1">
              <a:spLocks/>
            </p:cNvSpPr>
            <p:nvPr/>
          </p:nvSpPr>
          <p:spPr>
            <a:xfrm>
              <a:off x="-1303048" y="-636452"/>
              <a:ext cx="8229600" cy="11996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he-IL"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סיכום השלכות המבורגר </a:t>
              </a:r>
              <a:r>
                <a:rPr lang="he-IL"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בקר</a:t>
              </a:r>
            </a:p>
          </p:txBody>
        </p:sp>
        <p:sp>
          <p:nvSpPr>
            <p:cNvPr id="38" name="Left Arrow 37"/>
            <p:cNvSpPr/>
            <p:nvPr/>
          </p:nvSpPr>
          <p:spPr>
            <a:xfrm rot="10800000">
              <a:off x="2617288" y="4854060"/>
              <a:ext cx="409575" cy="133350"/>
            </a:xfrm>
            <a:prstGeom prst="leftArrow">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44" name="Group 43"/>
            <p:cNvGrpSpPr/>
            <p:nvPr/>
          </p:nvGrpSpPr>
          <p:grpSpPr>
            <a:xfrm>
              <a:off x="99813" y="1132694"/>
              <a:ext cx="3963189" cy="4815002"/>
              <a:chOff x="99813" y="1132694"/>
              <a:chExt cx="3963189" cy="4815002"/>
            </a:xfrm>
          </p:grpSpPr>
          <p:sp>
            <p:nvSpPr>
              <p:cNvPr id="33" name="Rectangle 32"/>
              <p:cNvSpPr/>
              <p:nvPr/>
            </p:nvSpPr>
            <p:spPr>
              <a:xfrm>
                <a:off x="2872377" y="3621578"/>
                <a:ext cx="1190625" cy="1076325"/>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שימוש בחשמל במפעל/בחנות – ותרומה לפליטות גזי חממה וזיהום אוויר </a:t>
                </a:r>
                <a:endParaRPr lang="en-US" sz="1100" dirty="0">
                  <a:effectLst/>
                  <a:ea typeface="Calibri"/>
                  <a:cs typeface="Arial"/>
                </a:endParaRPr>
              </a:p>
            </p:txBody>
          </p:sp>
          <p:grpSp>
            <p:nvGrpSpPr>
              <p:cNvPr id="5" name="Group 4"/>
              <p:cNvGrpSpPr/>
              <p:nvPr/>
            </p:nvGrpSpPr>
            <p:grpSpPr>
              <a:xfrm>
                <a:off x="99813" y="1132694"/>
                <a:ext cx="2919578" cy="4815002"/>
                <a:chOff x="99813" y="1132694"/>
                <a:chExt cx="2919578" cy="4815002"/>
              </a:xfrm>
            </p:grpSpPr>
            <p:sp>
              <p:nvSpPr>
                <p:cNvPr id="30" name="Rectangle 29"/>
                <p:cNvSpPr/>
                <p:nvPr/>
              </p:nvSpPr>
              <p:spPr>
                <a:xfrm>
                  <a:off x="99813" y="2406353"/>
                  <a:ext cx="1190625" cy="1076325"/>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שימוש בחשמל במפעל/בחנות – ותרומה לפליטות גזי חממה וזיהום אוויר </a:t>
                  </a:r>
                  <a:endParaRPr lang="en-US" sz="1100" dirty="0">
                    <a:effectLst/>
                    <a:ea typeface="Calibri"/>
                    <a:cs typeface="Arial"/>
                  </a:endParaRPr>
                </a:p>
              </p:txBody>
            </p:sp>
            <p:sp>
              <p:nvSpPr>
                <p:cNvPr id="40" name="Rectangle 39"/>
                <p:cNvSpPr/>
                <p:nvPr/>
              </p:nvSpPr>
              <p:spPr>
                <a:xfrm>
                  <a:off x="99816" y="1132694"/>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זיהום מקורות המים</a:t>
                  </a:r>
                  <a:endParaRPr lang="en-US" sz="1100" dirty="0">
                    <a:effectLst/>
                    <a:ea typeface="Calibri"/>
                    <a:cs typeface="Arial"/>
                  </a:endParaRPr>
                </a:p>
              </p:txBody>
            </p:sp>
            <p:sp>
              <p:nvSpPr>
                <p:cNvPr id="41" name="Rectangle 40"/>
                <p:cNvSpPr/>
                <p:nvPr/>
              </p:nvSpPr>
              <p:spPr>
                <a:xfrm>
                  <a:off x="128561" y="5414296"/>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זיהום מקורות המים</a:t>
                  </a:r>
                  <a:endParaRPr lang="en-US" sz="1100" dirty="0">
                    <a:effectLst/>
                    <a:ea typeface="Calibri"/>
                    <a:cs typeface="Arial"/>
                  </a:endParaRPr>
                </a:p>
              </p:txBody>
            </p:sp>
            <p:sp>
              <p:nvSpPr>
                <p:cNvPr id="42" name="Rectangle 41"/>
                <p:cNvSpPr/>
                <p:nvPr/>
              </p:nvSpPr>
              <p:spPr>
                <a:xfrm>
                  <a:off x="1828766" y="3215978"/>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15000"/>
                    </a:lnSpc>
                    <a:spcBef>
                      <a:spcPts val="0"/>
                    </a:spcBef>
                    <a:spcAft>
                      <a:spcPts val="1000"/>
                    </a:spcAft>
                  </a:pPr>
                  <a:endParaRPr lang="he-IL" sz="1100" dirty="0">
                    <a:effectLst/>
                    <a:ea typeface="Calibri"/>
                    <a:cs typeface="Arial"/>
                  </a:endParaRPr>
                </a:p>
                <a:p>
                  <a:pPr algn="ctr" rtl="1">
                    <a:lnSpc>
                      <a:spcPct val="115000"/>
                    </a:lnSpc>
                    <a:spcAft>
                      <a:spcPts val="1000"/>
                    </a:spcAft>
                  </a:pPr>
                  <a:r>
                    <a:rPr lang="he-IL" sz="1100" dirty="0">
                      <a:ea typeface="Calibri"/>
                    </a:rPr>
                    <a:t>שריפת דלק </a:t>
                  </a:r>
                  <a:r>
                    <a:rPr lang="he-IL" sz="1100" dirty="0">
                      <a:effectLst/>
                      <a:ea typeface="Calibri"/>
                      <a:cs typeface="Arial"/>
                    </a:rPr>
                    <a:t>לתחבורה (שינוע)</a:t>
                  </a:r>
                  <a:endParaRPr lang="en-US" sz="1100" dirty="0">
                    <a:effectLst/>
                    <a:ea typeface="Calibri"/>
                    <a:cs typeface="Arial"/>
                  </a:endParaRPr>
                </a:p>
                <a:p>
                  <a:pPr marL="0" marR="0" algn="ctr">
                    <a:lnSpc>
                      <a:spcPct val="115000"/>
                    </a:lnSpc>
                    <a:spcBef>
                      <a:spcPts val="0"/>
                    </a:spcBef>
                    <a:spcAft>
                      <a:spcPts val="1000"/>
                    </a:spcAft>
                  </a:pPr>
                  <a:r>
                    <a:rPr lang="en-US" sz="1100" dirty="0">
                      <a:effectLst/>
                      <a:ea typeface="Calibri"/>
                      <a:cs typeface="Arial"/>
                    </a:rPr>
                    <a:t> </a:t>
                  </a:r>
                </a:p>
              </p:txBody>
            </p:sp>
            <p:sp>
              <p:nvSpPr>
                <p:cNvPr id="45" name="Rectangle 44"/>
                <p:cNvSpPr/>
                <p:nvPr/>
              </p:nvSpPr>
              <p:spPr>
                <a:xfrm>
                  <a:off x="99814" y="3590349"/>
                  <a:ext cx="1190625" cy="1076325"/>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שימוש בחשמל במפעל/בחנות – ותרומה לפליטות גזי חממה וזיהום אוויר </a:t>
                  </a:r>
                  <a:endParaRPr lang="en-US" sz="1100" dirty="0">
                    <a:effectLst/>
                    <a:ea typeface="Calibri"/>
                    <a:cs typeface="Arial"/>
                  </a:endParaRPr>
                </a:p>
              </p:txBody>
            </p:sp>
            <p:sp>
              <p:nvSpPr>
                <p:cNvPr id="47" name="Rectangle 46"/>
                <p:cNvSpPr/>
                <p:nvPr/>
              </p:nvSpPr>
              <p:spPr>
                <a:xfrm>
                  <a:off x="1575038" y="3830409"/>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פליטות של גזי חממה</a:t>
                  </a:r>
                  <a:endParaRPr lang="en-US" sz="1100" dirty="0">
                    <a:effectLst/>
                    <a:ea typeface="Calibri"/>
                    <a:cs typeface="Arial"/>
                  </a:endParaRPr>
                </a:p>
              </p:txBody>
            </p:sp>
          </p:grpSp>
        </p:grpSp>
        <p:grpSp>
          <p:nvGrpSpPr>
            <p:cNvPr id="11" name="Group 10"/>
            <p:cNvGrpSpPr/>
            <p:nvPr/>
          </p:nvGrpSpPr>
          <p:grpSpPr>
            <a:xfrm>
              <a:off x="2453560" y="5053353"/>
              <a:ext cx="4213895" cy="1408693"/>
              <a:chOff x="2485964" y="5102717"/>
              <a:chExt cx="4213895" cy="1408693"/>
            </a:xfrm>
          </p:grpSpPr>
          <p:sp>
            <p:nvSpPr>
              <p:cNvPr id="29" name="Rectangle 28"/>
              <p:cNvSpPr/>
              <p:nvPr/>
            </p:nvSpPr>
            <p:spPr>
              <a:xfrm>
                <a:off x="4121220" y="5730360"/>
                <a:ext cx="1190625" cy="78105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15000"/>
                  </a:lnSpc>
                  <a:spcBef>
                    <a:spcPts val="0"/>
                  </a:spcBef>
                  <a:spcAft>
                    <a:spcPts val="1000"/>
                  </a:spcAft>
                </a:pPr>
                <a:endParaRPr lang="he-IL" sz="1100" dirty="0">
                  <a:effectLst/>
                  <a:ea typeface="Calibri"/>
                  <a:cs typeface="Arial"/>
                </a:endParaRPr>
              </a:p>
              <a:p>
                <a:pPr marL="0" marR="0" algn="ctr" rtl="1">
                  <a:lnSpc>
                    <a:spcPct val="115000"/>
                  </a:lnSpc>
                  <a:spcBef>
                    <a:spcPts val="0"/>
                  </a:spcBef>
                  <a:spcAft>
                    <a:spcPts val="1000"/>
                  </a:spcAft>
                </a:pPr>
                <a:r>
                  <a:rPr lang="he-IL" sz="1100" dirty="0">
                    <a:effectLst/>
                    <a:ea typeface="Calibri"/>
                    <a:cs typeface="Arial"/>
                  </a:rPr>
                  <a:t>ניצול חומרים (משאבי טבע)</a:t>
                </a:r>
                <a:br>
                  <a:rPr lang="he-IL" sz="1100" dirty="0">
                    <a:effectLst/>
                    <a:ea typeface="Calibri"/>
                    <a:cs typeface="Arial"/>
                  </a:rPr>
                </a:br>
                <a:r>
                  <a:rPr lang="he-IL" sz="1100" dirty="0">
                    <a:effectLst/>
                    <a:ea typeface="Calibri"/>
                    <a:cs typeface="Arial"/>
                  </a:rPr>
                  <a:t>להכנת אריזות</a:t>
                </a:r>
              </a:p>
              <a:p>
                <a:pPr marL="0" marR="0" algn="ctr">
                  <a:lnSpc>
                    <a:spcPct val="115000"/>
                  </a:lnSpc>
                  <a:spcBef>
                    <a:spcPts val="0"/>
                  </a:spcBef>
                  <a:spcAft>
                    <a:spcPts val="1000"/>
                  </a:spcAft>
                </a:pPr>
                <a:r>
                  <a:rPr lang="en-US" sz="1100" dirty="0">
                    <a:effectLst/>
                    <a:ea typeface="Calibri"/>
                    <a:cs typeface="Arial"/>
                  </a:rPr>
                  <a:t> </a:t>
                </a:r>
              </a:p>
            </p:txBody>
          </p:sp>
          <p:sp>
            <p:nvSpPr>
              <p:cNvPr id="34" name="Rectangle 33"/>
              <p:cNvSpPr/>
              <p:nvPr/>
            </p:nvSpPr>
            <p:spPr>
              <a:xfrm>
                <a:off x="5509234" y="5102717"/>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15000"/>
                  </a:lnSpc>
                  <a:spcBef>
                    <a:spcPts val="0"/>
                  </a:spcBef>
                  <a:spcAft>
                    <a:spcPts val="1000"/>
                  </a:spcAft>
                </a:pPr>
                <a:endParaRPr lang="he-IL" sz="1100" dirty="0">
                  <a:effectLst/>
                  <a:ea typeface="Calibri"/>
                  <a:cs typeface="Arial"/>
                </a:endParaRPr>
              </a:p>
              <a:p>
                <a:pPr marL="0" marR="0" algn="ctr" rtl="1">
                  <a:lnSpc>
                    <a:spcPct val="115000"/>
                  </a:lnSpc>
                  <a:spcBef>
                    <a:spcPts val="0"/>
                  </a:spcBef>
                  <a:spcAft>
                    <a:spcPts val="1000"/>
                  </a:spcAft>
                </a:pPr>
                <a:r>
                  <a:rPr lang="he-IL" sz="1100" dirty="0">
                    <a:effectLst/>
                    <a:ea typeface="Calibri"/>
                    <a:cs typeface="Arial"/>
                  </a:rPr>
                  <a:t>שריפת דלק לתחבורה (שינוע)</a:t>
                </a:r>
                <a:endParaRPr lang="en-US" sz="1100" dirty="0">
                  <a:effectLst/>
                  <a:ea typeface="Calibri"/>
                  <a:cs typeface="Arial"/>
                </a:endParaRPr>
              </a:p>
              <a:p>
                <a:pPr marL="0" marR="0" algn="ctr">
                  <a:lnSpc>
                    <a:spcPct val="115000"/>
                  </a:lnSpc>
                  <a:spcBef>
                    <a:spcPts val="0"/>
                  </a:spcBef>
                  <a:spcAft>
                    <a:spcPts val="1000"/>
                  </a:spcAft>
                </a:pPr>
                <a:r>
                  <a:rPr lang="en-US" sz="1100" dirty="0">
                    <a:effectLst/>
                    <a:ea typeface="Calibri"/>
                    <a:cs typeface="Arial"/>
                  </a:rPr>
                  <a:t> </a:t>
                </a:r>
              </a:p>
            </p:txBody>
          </p:sp>
          <p:sp>
            <p:nvSpPr>
              <p:cNvPr id="43" name="Rectangle 42"/>
              <p:cNvSpPr/>
              <p:nvPr/>
            </p:nvSpPr>
            <p:spPr>
              <a:xfrm>
                <a:off x="2485964" y="5102717"/>
                <a:ext cx="931423"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15000"/>
                  </a:lnSpc>
                  <a:spcBef>
                    <a:spcPts val="0"/>
                  </a:spcBef>
                  <a:spcAft>
                    <a:spcPts val="1000"/>
                  </a:spcAft>
                </a:pPr>
                <a:endParaRPr lang="he-IL" sz="1100" dirty="0">
                  <a:effectLst/>
                  <a:ea typeface="Calibri"/>
                  <a:cs typeface="Arial"/>
                </a:endParaRPr>
              </a:p>
              <a:p>
                <a:pPr algn="ctr" rtl="1">
                  <a:lnSpc>
                    <a:spcPct val="115000"/>
                  </a:lnSpc>
                  <a:spcAft>
                    <a:spcPts val="1000"/>
                  </a:spcAft>
                </a:pPr>
                <a:r>
                  <a:rPr lang="he-IL" sz="1100" dirty="0">
                    <a:ea typeface="Calibri"/>
                  </a:rPr>
                  <a:t>שריפת דלק </a:t>
                </a:r>
                <a:r>
                  <a:rPr lang="he-IL" sz="1100" dirty="0">
                    <a:effectLst/>
                    <a:ea typeface="Calibri"/>
                    <a:cs typeface="Arial"/>
                  </a:rPr>
                  <a:t>לתחבורה (שינוע)</a:t>
                </a:r>
                <a:endParaRPr lang="en-US" sz="1100" dirty="0">
                  <a:effectLst/>
                  <a:ea typeface="Calibri"/>
                  <a:cs typeface="Arial"/>
                </a:endParaRPr>
              </a:p>
              <a:p>
                <a:pPr marL="0" marR="0" algn="ctr">
                  <a:lnSpc>
                    <a:spcPct val="115000"/>
                  </a:lnSpc>
                  <a:spcBef>
                    <a:spcPts val="0"/>
                  </a:spcBef>
                  <a:spcAft>
                    <a:spcPts val="1000"/>
                  </a:spcAft>
                </a:pPr>
                <a:r>
                  <a:rPr lang="en-US" sz="1100" dirty="0">
                    <a:effectLst/>
                    <a:ea typeface="Calibri"/>
                    <a:cs typeface="Arial"/>
                  </a:rPr>
                  <a:t> </a:t>
                </a:r>
              </a:p>
            </p:txBody>
          </p:sp>
          <p:sp>
            <p:nvSpPr>
              <p:cNvPr id="48" name="Rectangle 47"/>
              <p:cNvSpPr/>
              <p:nvPr/>
            </p:nvSpPr>
            <p:spPr>
              <a:xfrm>
                <a:off x="2822075" y="5716512"/>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פליטות של גזי חממה</a:t>
                </a:r>
                <a:endParaRPr lang="en-US" sz="1100" dirty="0">
                  <a:effectLst/>
                  <a:ea typeface="Calibri"/>
                  <a:cs typeface="Arial"/>
                </a:endParaRPr>
              </a:p>
            </p:txBody>
          </p:sp>
          <p:sp>
            <p:nvSpPr>
              <p:cNvPr id="49" name="Rectangle 48"/>
              <p:cNvSpPr/>
              <p:nvPr/>
            </p:nvSpPr>
            <p:spPr>
              <a:xfrm>
                <a:off x="5496330" y="5716512"/>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פליטות של גזי חממה</a:t>
                </a:r>
                <a:endParaRPr lang="en-US" sz="1100" dirty="0">
                  <a:effectLst/>
                  <a:ea typeface="Calibri"/>
                  <a:cs typeface="Arial"/>
                </a:endParaRPr>
              </a:p>
            </p:txBody>
          </p:sp>
        </p:grpSp>
        <p:grpSp>
          <p:nvGrpSpPr>
            <p:cNvPr id="2" name="Group 1"/>
            <p:cNvGrpSpPr/>
            <p:nvPr/>
          </p:nvGrpSpPr>
          <p:grpSpPr>
            <a:xfrm>
              <a:off x="5710611" y="828729"/>
              <a:ext cx="3353843" cy="2651299"/>
              <a:chOff x="5710611" y="828729"/>
              <a:chExt cx="3353843" cy="2651299"/>
            </a:xfrm>
          </p:grpSpPr>
          <p:sp>
            <p:nvSpPr>
              <p:cNvPr id="15" name="Rectangle 14"/>
              <p:cNvSpPr/>
              <p:nvPr/>
            </p:nvSpPr>
            <p:spPr>
              <a:xfrm>
                <a:off x="6580637" y="828729"/>
                <a:ext cx="691830"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כריתת יערות</a:t>
                </a:r>
                <a:endParaRPr lang="en-US" sz="1100" dirty="0">
                  <a:effectLst/>
                  <a:ea typeface="Calibri"/>
                  <a:cs typeface="Arial"/>
                </a:endParaRPr>
              </a:p>
            </p:txBody>
          </p:sp>
          <p:sp>
            <p:nvSpPr>
              <p:cNvPr id="16" name="Rectangle 15"/>
              <p:cNvSpPr/>
              <p:nvPr/>
            </p:nvSpPr>
            <p:spPr>
              <a:xfrm>
                <a:off x="8356754" y="2289193"/>
                <a:ext cx="707700"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rtl="1">
                  <a:lnSpc>
                    <a:spcPct val="115000"/>
                  </a:lnSpc>
                  <a:spcBef>
                    <a:spcPts val="0"/>
                  </a:spcBef>
                  <a:spcAft>
                    <a:spcPts val="1000"/>
                  </a:spcAft>
                </a:pPr>
                <a:endParaRPr lang="he-IL" sz="1100" dirty="0">
                  <a:effectLst/>
                  <a:ea typeface="Calibri"/>
                  <a:cs typeface="Arial"/>
                </a:endParaRPr>
              </a:p>
              <a:p>
                <a:pPr marL="0" marR="0" algn="r" rtl="1">
                  <a:lnSpc>
                    <a:spcPct val="115000"/>
                  </a:lnSpc>
                  <a:spcBef>
                    <a:spcPts val="0"/>
                  </a:spcBef>
                  <a:spcAft>
                    <a:spcPts val="1000"/>
                  </a:spcAft>
                </a:pPr>
                <a:r>
                  <a:rPr lang="he-IL" sz="1100" dirty="0">
                    <a:effectLst/>
                    <a:ea typeface="Calibri"/>
                    <a:cs typeface="Arial"/>
                  </a:rPr>
                  <a:t>הכחדת מיני בעלי חיים</a:t>
                </a:r>
                <a:endParaRPr lang="en-US" sz="1100" dirty="0">
                  <a:effectLst/>
                  <a:ea typeface="Calibri"/>
                  <a:cs typeface="Arial"/>
                </a:endParaRPr>
              </a:p>
              <a:p>
                <a:pPr marL="0" marR="0" algn="ctr">
                  <a:lnSpc>
                    <a:spcPct val="115000"/>
                  </a:lnSpc>
                  <a:spcBef>
                    <a:spcPts val="0"/>
                  </a:spcBef>
                  <a:spcAft>
                    <a:spcPts val="1000"/>
                  </a:spcAft>
                </a:pPr>
                <a:r>
                  <a:rPr lang="en-US" sz="1100" dirty="0">
                    <a:effectLst/>
                    <a:ea typeface="Calibri"/>
                    <a:cs typeface="Arial"/>
                  </a:rPr>
                  <a:t> </a:t>
                </a:r>
              </a:p>
            </p:txBody>
          </p:sp>
          <p:sp>
            <p:nvSpPr>
              <p:cNvPr id="17" name="Rectangle 16"/>
              <p:cNvSpPr/>
              <p:nvPr/>
            </p:nvSpPr>
            <p:spPr>
              <a:xfrm>
                <a:off x="8373844" y="1666094"/>
                <a:ext cx="679724"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הכחדת מיני צמחים</a:t>
                </a:r>
                <a:endParaRPr lang="en-US" sz="1100" dirty="0">
                  <a:effectLst/>
                  <a:ea typeface="Calibri"/>
                  <a:cs typeface="Arial"/>
                </a:endParaRPr>
              </a:p>
            </p:txBody>
          </p:sp>
          <p:sp>
            <p:nvSpPr>
              <p:cNvPr id="18" name="Rectangle 17"/>
              <p:cNvSpPr/>
              <p:nvPr/>
            </p:nvSpPr>
            <p:spPr>
              <a:xfrm>
                <a:off x="5751536" y="2357032"/>
                <a:ext cx="1190625" cy="962025"/>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שימוש בחומרי הדברה  הגורמים לזיהום הקרקע ומקורות המים </a:t>
                </a:r>
                <a:endParaRPr lang="en-US" sz="1100" dirty="0">
                  <a:effectLst/>
                  <a:ea typeface="Calibri"/>
                  <a:cs typeface="Arial"/>
                </a:endParaRPr>
              </a:p>
            </p:txBody>
          </p:sp>
          <p:sp>
            <p:nvSpPr>
              <p:cNvPr id="19" name="Rectangle 18"/>
              <p:cNvSpPr/>
              <p:nvPr/>
            </p:nvSpPr>
            <p:spPr>
              <a:xfrm>
                <a:off x="5710611" y="1372142"/>
                <a:ext cx="787872"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זיהום מקורות המים</a:t>
                </a:r>
                <a:endParaRPr lang="en-US" sz="1100" dirty="0">
                  <a:effectLst/>
                  <a:ea typeface="Calibri"/>
                  <a:cs typeface="Arial"/>
                </a:endParaRPr>
              </a:p>
            </p:txBody>
          </p:sp>
          <p:sp>
            <p:nvSpPr>
              <p:cNvPr id="21" name="Rectangle 20"/>
              <p:cNvSpPr/>
              <p:nvPr/>
            </p:nvSpPr>
            <p:spPr>
              <a:xfrm>
                <a:off x="5985325" y="2946628"/>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פגיעה בקרקע</a:t>
                </a:r>
                <a:br>
                  <a:rPr lang="he-IL" sz="1100" dirty="0">
                    <a:effectLst/>
                    <a:ea typeface="Calibri"/>
                    <a:cs typeface="Arial"/>
                  </a:rPr>
                </a:br>
                <a:r>
                  <a:rPr lang="he-IL" sz="1100" dirty="0">
                    <a:effectLst/>
                    <a:ea typeface="Calibri"/>
                    <a:cs typeface="Arial"/>
                  </a:rPr>
                  <a:t>(סחף קרקע)</a:t>
                </a:r>
                <a:endParaRPr lang="en-US" sz="1100" dirty="0">
                  <a:effectLst/>
                  <a:ea typeface="Calibri"/>
                  <a:cs typeface="Arial"/>
                </a:endParaRPr>
              </a:p>
            </p:txBody>
          </p:sp>
          <p:sp>
            <p:nvSpPr>
              <p:cNvPr id="31" name="Rectangle 30"/>
              <p:cNvSpPr/>
              <p:nvPr/>
            </p:nvSpPr>
            <p:spPr>
              <a:xfrm>
                <a:off x="7053814" y="2884506"/>
                <a:ext cx="814707"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15000"/>
                  </a:lnSpc>
                  <a:spcBef>
                    <a:spcPts val="0"/>
                  </a:spcBef>
                  <a:spcAft>
                    <a:spcPts val="1000"/>
                  </a:spcAft>
                </a:pPr>
                <a:endParaRPr lang="he-IL" sz="1100" dirty="0">
                  <a:effectLst/>
                  <a:ea typeface="Calibri"/>
                  <a:cs typeface="Arial"/>
                </a:endParaRPr>
              </a:p>
              <a:p>
                <a:pPr marL="0" marR="0" algn="ctr" rtl="1">
                  <a:lnSpc>
                    <a:spcPct val="115000"/>
                  </a:lnSpc>
                  <a:spcBef>
                    <a:spcPts val="0"/>
                  </a:spcBef>
                  <a:spcAft>
                    <a:spcPts val="1000"/>
                  </a:spcAft>
                </a:pPr>
                <a:r>
                  <a:rPr lang="he-IL" sz="1100" dirty="0">
                    <a:effectLst/>
                    <a:ea typeface="Calibri"/>
                    <a:cs typeface="Arial"/>
                  </a:rPr>
                  <a:t>שריפת דלק לתחבורה (שינוע)</a:t>
                </a:r>
                <a:endParaRPr lang="en-US" sz="1100" dirty="0">
                  <a:effectLst/>
                  <a:ea typeface="Calibri"/>
                  <a:cs typeface="Arial"/>
                </a:endParaRPr>
              </a:p>
              <a:p>
                <a:pPr marL="0" marR="0" algn="ctr">
                  <a:lnSpc>
                    <a:spcPct val="115000"/>
                  </a:lnSpc>
                  <a:spcBef>
                    <a:spcPts val="0"/>
                  </a:spcBef>
                  <a:spcAft>
                    <a:spcPts val="1000"/>
                  </a:spcAft>
                </a:pPr>
                <a:r>
                  <a:rPr lang="en-US" sz="1100" dirty="0">
                    <a:effectLst/>
                    <a:ea typeface="Calibri"/>
                    <a:cs typeface="Arial"/>
                  </a:rPr>
                  <a:t> </a:t>
                </a:r>
              </a:p>
            </p:txBody>
          </p:sp>
          <p:sp>
            <p:nvSpPr>
              <p:cNvPr id="20" name="Rectangle 19"/>
              <p:cNvSpPr/>
              <p:nvPr/>
            </p:nvSpPr>
            <p:spPr>
              <a:xfrm>
                <a:off x="7960696" y="2884506"/>
                <a:ext cx="826296"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ניצול כמויות  גדולות של מים</a:t>
                </a:r>
                <a:endParaRPr lang="en-US" sz="1100" dirty="0">
                  <a:effectLst/>
                  <a:ea typeface="Calibri"/>
                  <a:cs typeface="Arial"/>
                </a:endParaRPr>
              </a:p>
            </p:txBody>
          </p:sp>
        </p:grpSp>
        <p:grpSp>
          <p:nvGrpSpPr>
            <p:cNvPr id="39" name="Group 38"/>
            <p:cNvGrpSpPr/>
            <p:nvPr/>
          </p:nvGrpSpPr>
          <p:grpSpPr>
            <a:xfrm>
              <a:off x="2666849" y="537317"/>
              <a:ext cx="3025954" cy="2988710"/>
              <a:chOff x="2572164" y="551042"/>
              <a:chExt cx="3025954" cy="2988710"/>
            </a:xfrm>
          </p:grpSpPr>
          <p:sp>
            <p:nvSpPr>
              <p:cNvPr id="28" name="Rectangle 27"/>
              <p:cNvSpPr/>
              <p:nvPr/>
            </p:nvSpPr>
            <p:spPr>
              <a:xfrm>
                <a:off x="4407493" y="578841"/>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פגיעה בקרקע</a:t>
                </a:r>
                <a:br>
                  <a:rPr lang="he-IL" sz="1100" dirty="0">
                    <a:effectLst/>
                    <a:ea typeface="Calibri"/>
                    <a:cs typeface="Arial"/>
                  </a:rPr>
                </a:br>
                <a:r>
                  <a:rPr lang="he-IL" sz="1100" dirty="0">
                    <a:effectLst/>
                    <a:ea typeface="Calibri"/>
                    <a:cs typeface="Arial"/>
                  </a:rPr>
                  <a:t>(סחף קרקע)</a:t>
                </a:r>
                <a:endParaRPr lang="en-US" sz="1100" dirty="0">
                  <a:effectLst/>
                  <a:ea typeface="Calibri"/>
                  <a:cs typeface="Arial"/>
                </a:endParaRPr>
              </a:p>
            </p:txBody>
          </p:sp>
          <p:grpSp>
            <p:nvGrpSpPr>
              <p:cNvPr id="3" name="Group 2"/>
              <p:cNvGrpSpPr/>
              <p:nvPr/>
            </p:nvGrpSpPr>
            <p:grpSpPr>
              <a:xfrm>
                <a:off x="2572164" y="551042"/>
                <a:ext cx="3025954" cy="2988710"/>
                <a:chOff x="2572164" y="551042"/>
                <a:chExt cx="3025954" cy="2988710"/>
              </a:xfrm>
            </p:grpSpPr>
            <p:sp>
              <p:nvSpPr>
                <p:cNvPr id="22" name="Rectangle 21"/>
                <p:cNvSpPr/>
                <p:nvPr/>
              </p:nvSpPr>
              <p:spPr>
                <a:xfrm>
                  <a:off x="3840300" y="1040074"/>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כריתת יערות</a:t>
                  </a:r>
                  <a:endParaRPr lang="en-US" sz="1100" dirty="0">
                    <a:effectLst/>
                    <a:ea typeface="Calibri"/>
                    <a:cs typeface="Arial"/>
                  </a:endParaRPr>
                </a:p>
              </p:txBody>
            </p:sp>
            <p:sp>
              <p:nvSpPr>
                <p:cNvPr id="25" name="Rectangle 24"/>
                <p:cNvSpPr/>
                <p:nvPr/>
              </p:nvSpPr>
              <p:spPr>
                <a:xfrm>
                  <a:off x="2872377" y="2535080"/>
                  <a:ext cx="1190625" cy="962025"/>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שימוש בחומרי הדברה  הגורמים לזיהום הקרקע ומקורות המים </a:t>
                  </a:r>
                  <a:endParaRPr lang="en-US" sz="1100" dirty="0">
                    <a:effectLst/>
                    <a:ea typeface="Calibri"/>
                    <a:cs typeface="Arial"/>
                  </a:endParaRPr>
                </a:p>
              </p:txBody>
            </p:sp>
            <p:sp>
              <p:nvSpPr>
                <p:cNvPr id="26" name="Rectangle 25"/>
                <p:cNvSpPr/>
                <p:nvPr/>
              </p:nvSpPr>
              <p:spPr>
                <a:xfrm>
                  <a:off x="2572164" y="1164560"/>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זיהום מקורות המים</a:t>
                  </a:r>
                  <a:endParaRPr lang="en-US" sz="1100" dirty="0">
                    <a:effectLst/>
                    <a:ea typeface="Calibri"/>
                    <a:cs typeface="Arial"/>
                  </a:endParaRPr>
                </a:p>
              </p:txBody>
            </p:sp>
            <p:sp>
              <p:nvSpPr>
                <p:cNvPr id="27" name="Rectangle 26"/>
                <p:cNvSpPr/>
                <p:nvPr/>
              </p:nvSpPr>
              <p:spPr>
                <a:xfrm>
                  <a:off x="4255075" y="3006352"/>
                  <a:ext cx="1173798"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ניצול כמויות  גדולות של מים</a:t>
                  </a:r>
                  <a:endParaRPr lang="en-US" sz="1100" dirty="0">
                    <a:effectLst/>
                    <a:ea typeface="Calibri"/>
                    <a:cs typeface="Arial"/>
                  </a:endParaRPr>
                </a:p>
              </p:txBody>
            </p:sp>
            <p:sp>
              <p:nvSpPr>
                <p:cNvPr id="32" name="Rectangle 31"/>
                <p:cNvSpPr/>
                <p:nvPr/>
              </p:nvSpPr>
              <p:spPr>
                <a:xfrm>
                  <a:off x="2613441" y="1788091"/>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15000"/>
                    </a:lnSpc>
                    <a:spcBef>
                      <a:spcPts val="0"/>
                    </a:spcBef>
                    <a:spcAft>
                      <a:spcPts val="1000"/>
                    </a:spcAft>
                  </a:pPr>
                  <a:endParaRPr lang="he-IL" sz="1100" dirty="0">
                    <a:effectLst/>
                    <a:ea typeface="Calibri"/>
                    <a:cs typeface="Arial"/>
                  </a:endParaRPr>
                </a:p>
                <a:p>
                  <a:pPr algn="ctr" rtl="1">
                    <a:lnSpc>
                      <a:spcPct val="115000"/>
                    </a:lnSpc>
                    <a:spcAft>
                      <a:spcPts val="1000"/>
                    </a:spcAft>
                  </a:pPr>
                  <a:r>
                    <a:rPr lang="he-IL" sz="1100" dirty="0">
                      <a:ea typeface="Calibri"/>
                    </a:rPr>
                    <a:t>שריפת דלק </a:t>
                  </a:r>
                  <a:r>
                    <a:rPr lang="he-IL" sz="1100" dirty="0">
                      <a:effectLst/>
                      <a:ea typeface="Calibri"/>
                      <a:cs typeface="Arial"/>
                    </a:rPr>
                    <a:t>לתחבורה (שינוע)</a:t>
                  </a:r>
                  <a:endParaRPr lang="en-US" sz="1100" dirty="0">
                    <a:effectLst/>
                    <a:ea typeface="Calibri"/>
                    <a:cs typeface="Arial"/>
                  </a:endParaRPr>
                </a:p>
                <a:p>
                  <a:pPr marL="0" marR="0" algn="ctr">
                    <a:lnSpc>
                      <a:spcPct val="115000"/>
                    </a:lnSpc>
                    <a:spcBef>
                      <a:spcPts val="0"/>
                    </a:spcBef>
                    <a:spcAft>
                      <a:spcPts val="1000"/>
                    </a:spcAft>
                  </a:pPr>
                  <a:r>
                    <a:rPr lang="en-US" sz="1100" dirty="0">
                      <a:effectLst/>
                      <a:ea typeface="Calibri"/>
                      <a:cs typeface="Arial"/>
                    </a:rPr>
                    <a:t> </a:t>
                  </a:r>
                </a:p>
              </p:txBody>
            </p:sp>
            <p:sp>
              <p:nvSpPr>
                <p:cNvPr id="36" name="Rectangle 35"/>
                <p:cNvSpPr/>
                <p:nvPr/>
              </p:nvSpPr>
              <p:spPr>
                <a:xfrm>
                  <a:off x="2572165" y="551042"/>
                  <a:ext cx="1190625"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פליטות של גזי חממה</a:t>
                  </a:r>
                  <a:endParaRPr lang="en-US" sz="1100" dirty="0">
                    <a:effectLst/>
                    <a:ea typeface="Calibri"/>
                    <a:cs typeface="Arial"/>
                  </a:endParaRPr>
                </a:p>
              </p:txBody>
            </p:sp>
            <p:sp>
              <p:nvSpPr>
                <p:cNvPr id="23" name="Rectangle 22"/>
                <p:cNvSpPr/>
                <p:nvPr/>
              </p:nvSpPr>
              <p:spPr>
                <a:xfrm>
                  <a:off x="4121220" y="2537181"/>
                  <a:ext cx="702952"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rtl="1">
                    <a:lnSpc>
                      <a:spcPct val="115000"/>
                    </a:lnSpc>
                    <a:spcBef>
                      <a:spcPts val="0"/>
                    </a:spcBef>
                    <a:spcAft>
                      <a:spcPts val="1000"/>
                    </a:spcAft>
                  </a:pPr>
                  <a:endParaRPr lang="he-IL" sz="1100" dirty="0">
                    <a:effectLst/>
                    <a:ea typeface="Calibri"/>
                    <a:cs typeface="Arial"/>
                  </a:endParaRPr>
                </a:p>
                <a:p>
                  <a:pPr marL="0" marR="0" algn="r" rtl="1">
                    <a:lnSpc>
                      <a:spcPct val="115000"/>
                    </a:lnSpc>
                    <a:spcBef>
                      <a:spcPts val="0"/>
                    </a:spcBef>
                    <a:spcAft>
                      <a:spcPts val="1000"/>
                    </a:spcAft>
                  </a:pPr>
                  <a:r>
                    <a:rPr lang="he-IL" sz="1100" dirty="0">
                      <a:effectLst/>
                      <a:ea typeface="Calibri"/>
                      <a:cs typeface="Arial"/>
                    </a:rPr>
                    <a:t>הכחדת מיני בעלי חיים</a:t>
                  </a:r>
                  <a:endParaRPr lang="en-US" sz="1100" dirty="0">
                    <a:effectLst/>
                    <a:ea typeface="Calibri"/>
                    <a:cs typeface="Arial"/>
                  </a:endParaRPr>
                </a:p>
                <a:p>
                  <a:pPr marL="0" marR="0" algn="ctr">
                    <a:lnSpc>
                      <a:spcPct val="115000"/>
                    </a:lnSpc>
                    <a:spcBef>
                      <a:spcPts val="0"/>
                    </a:spcBef>
                    <a:spcAft>
                      <a:spcPts val="1000"/>
                    </a:spcAft>
                  </a:pPr>
                  <a:r>
                    <a:rPr lang="en-US" sz="1100" dirty="0">
                      <a:effectLst/>
                      <a:ea typeface="Calibri"/>
                      <a:cs typeface="Arial"/>
                    </a:rPr>
                    <a:t> </a:t>
                  </a:r>
                </a:p>
              </p:txBody>
            </p:sp>
            <p:sp>
              <p:nvSpPr>
                <p:cNvPr id="24" name="Rectangle 23"/>
                <p:cNvSpPr/>
                <p:nvPr/>
              </p:nvSpPr>
              <p:spPr>
                <a:xfrm>
                  <a:off x="4876184" y="2535080"/>
                  <a:ext cx="721934" cy="53340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he-IL" sz="1100" dirty="0">
                      <a:effectLst/>
                      <a:ea typeface="Calibri"/>
                      <a:cs typeface="Arial"/>
                    </a:rPr>
                    <a:t>הכחדת מיני צמחים</a:t>
                  </a:r>
                  <a:endParaRPr lang="en-US" sz="1100" dirty="0">
                    <a:effectLst/>
                    <a:ea typeface="Calibri"/>
                    <a:cs typeface="Arial"/>
                  </a:endParaRPr>
                </a:p>
              </p:txBody>
            </p:sp>
          </p:grpSp>
        </p:grpSp>
        <p:sp>
          <p:nvSpPr>
            <p:cNvPr id="51" name="Left Arrow 11"/>
            <p:cNvSpPr/>
            <p:nvPr/>
          </p:nvSpPr>
          <p:spPr>
            <a:xfrm rot="10800000">
              <a:off x="2643335" y="4798245"/>
              <a:ext cx="508774" cy="243843"/>
            </a:xfrm>
            <a:prstGeom prst="leftArrow">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895193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12707" y="1066800"/>
            <a:ext cx="4943152" cy="1219200"/>
          </a:xfrm>
        </p:spPr>
        <p:txBody>
          <a:bodyPr>
            <a:noAutofit/>
          </a:bodyPr>
          <a:lstStyle/>
          <a:p>
            <a:pPr rtl="1"/>
            <a:r>
              <a:rPr lang="he-IL" sz="4000" b="1" dirty="0">
                <a:solidFill>
                  <a:schemeClr val="tx1"/>
                </a:solidFill>
                <a:latin typeface="Arial" pitchFamily="34" charset="0"/>
                <a:cs typeface="Arial" pitchFamily="34" charset="0"/>
              </a:rPr>
              <a:t>אז מה אפשר לעשות?</a:t>
            </a:r>
            <a:br>
              <a:rPr lang="en-US" sz="4000" b="1" dirty="0">
                <a:solidFill>
                  <a:schemeClr val="tx1"/>
                </a:solidFill>
                <a:latin typeface="Arial" pitchFamily="34" charset="0"/>
                <a:cs typeface="Arial" pitchFamily="34" charset="0"/>
              </a:rPr>
            </a:br>
            <a:endParaRPr lang="he-IL" sz="4000" b="1" dirty="0">
              <a:solidFill>
                <a:schemeClr val="tx1"/>
              </a:solidFill>
              <a:latin typeface="Arial" pitchFamily="34" charset="0"/>
              <a:cs typeface="Arial" pitchFamily="34" charset="0"/>
            </a:endParaRPr>
          </a:p>
          <a:p>
            <a:r>
              <a:rPr lang="he-IL" sz="4000" b="1" dirty="0">
                <a:solidFill>
                  <a:schemeClr val="tx1"/>
                </a:solidFill>
                <a:latin typeface="Arial" pitchFamily="34" charset="0"/>
                <a:cs typeface="Arial" pitchFamily="34" charset="0"/>
              </a:rPr>
              <a:t>מה אנחנו יכולים לעשות?</a:t>
            </a:r>
            <a:br>
              <a:rPr lang="en-US" sz="4000" b="1" dirty="0">
                <a:solidFill>
                  <a:schemeClr val="tx1"/>
                </a:solidFill>
                <a:latin typeface="Arial" pitchFamily="34" charset="0"/>
                <a:cs typeface="Arial" pitchFamily="34" charset="0"/>
              </a:rPr>
            </a:br>
            <a:endParaRPr lang="he-IL" sz="4000" b="1" dirty="0">
              <a:solidFill>
                <a:schemeClr val="tx1"/>
              </a:solidFill>
              <a:latin typeface="Arial" pitchFamily="34" charset="0"/>
              <a:cs typeface="Arial" pitchFamily="34" charset="0"/>
            </a:endParaRPr>
          </a:p>
          <a:p>
            <a:r>
              <a:rPr lang="he-IL" sz="4000" b="1" dirty="0">
                <a:solidFill>
                  <a:schemeClr val="tx1"/>
                </a:solidFill>
                <a:latin typeface="Arial" pitchFamily="34" charset="0"/>
                <a:cs typeface="Arial" pitchFamily="34" charset="0"/>
              </a:rPr>
              <a:t>איך אפשר להשפיע ולצמצם את הנזק הסביבתי?</a:t>
            </a:r>
            <a:endParaRPr lang="en-US" sz="4000" b="1" dirty="0">
              <a:solidFill>
                <a:schemeClr val="tx1"/>
              </a:solidFill>
              <a:latin typeface="Arial" pitchFamily="34" charset="0"/>
              <a:cs typeface="Arial" pitchFamily="34" charset="0"/>
            </a:endParaRPr>
          </a:p>
        </p:txBody>
      </p:sp>
      <p:pic>
        <p:nvPicPr>
          <p:cNvPr id="13314" name="Picture 2" descr="Image result for question mark 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96" y="2760955"/>
            <a:ext cx="3306932" cy="330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515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66"/>
          <p:cNvGrpSpPr>
            <a:grpSpLocks/>
          </p:cNvGrpSpPr>
          <p:nvPr/>
        </p:nvGrpSpPr>
        <p:grpSpPr bwMode="auto">
          <a:xfrm>
            <a:off x="1809879" y="4570025"/>
            <a:ext cx="2392363" cy="2032000"/>
            <a:chOff x="0" y="3429000"/>
            <a:chExt cx="2392794" cy="2032567"/>
          </a:xfrm>
        </p:grpSpPr>
        <p:pic>
          <p:nvPicPr>
            <p:cNvPr id="19530" name="Picture 57" descr="redfoo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0"/>
              <a:ext cx="18288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ight Triangle 60"/>
            <p:cNvSpPr/>
            <p:nvPr/>
          </p:nvSpPr>
          <p:spPr>
            <a:xfrm>
              <a:off x="122259" y="4114991"/>
              <a:ext cx="563665" cy="111632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62" name="Right Triangle 61"/>
            <p:cNvSpPr/>
            <p:nvPr/>
          </p:nvSpPr>
          <p:spPr>
            <a:xfrm rot="3832358">
              <a:off x="130952" y="3583878"/>
              <a:ext cx="805088" cy="106699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63" name="Right Triangle 62"/>
            <p:cNvSpPr/>
            <p:nvPr/>
          </p:nvSpPr>
          <p:spPr>
            <a:xfrm rot="15045895">
              <a:off x="1188398" y="4257172"/>
              <a:ext cx="1221128" cy="11876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64" name="Right Triangle 63"/>
            <p:cNvSpPr/>
            <p:nvPr/>
          </p:nvSpPr>
          <p:spPr>
            <a:xfrm rot="11928628">
              <a:off x="1103512" y="3429000"/>
              <a:ext cx="1222595" cy="118778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65" name="Hexagon 64"/>
            <p:cNvSpPr/>
            <p:nvPr/>
          </p:nvSpPr>
          <p:spPr>
            <a:xfrm>
              <a:off x="351051" y="3810001"/>
              <a:ext cx="1600200" cy="1371600"/>
            </a:xfrm>
            <a:prstGeom prst="hexagon">
              <a:avLst/>
            </a:prstGeom>
            <a:noFill/>
            <a:ln w="34925" cap="rnd">
              <a:solidFill>
                <a:schemeClr val="tx1"/>
              </a:solidFill>
            </a:ln>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he-IL"/>
            </a:p>
          </p:txBody>
        </p:sp>
      </p:grpSp>
      <p:pic>
        <p:nvPicPr>
          <p:cNvPr id="19458" name="Picture 73" descr="supermarketfelixcla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6750" y="4267200"/>
            <a:ext cx="43815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Hexagon 74"/>
          <p:cNvSpPr/>
          <p:nvPr/>
        </p:nvSpPr>
        <p:spPr>
          <a:xfrm>
            <a:off x="4425471" y="3640436"/>
            <a:ext cx="4215099" cy="34290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pic>
        <p:nvPicPr>
          <p:cNvPr id="19460" name="Picture 71" descr="supermarketfelixcla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6750" y="0"/>
            <a:ext cx="43815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Hexagon 72"/>
          <p:cNvSpPr/>
          <p:nvPr/>
        </p:nvSpPr>
        <p:spPr>
          <a:xfrm>
            <a:off x="3915135" y="-12755"/>
            <a:ext cx="4490564" cy="448014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nvGrpSpPr>
          <p:cNvPr id="19462" name="Group 70"/>
          <p:cNvGrpSpPr>
            <a:grpSpLocks/>
          </p:cNvGrpSpPr>
          <p:nvPr/>
        </p:nvGrpSpPr>
        <p:grpSpPr bwMode="auto">
          <a:xfrm>
            <a:off x="5308143" y="734625"/>
            <a:ext cx="2392363" cy="2032000"/>
            <a:chOff x="4953000" y="1143000"/>
            <a:chExt cx="2392794" cy="2032567"/>
          </a:xfrm>
        </p:grpSpPr>
        <p:pic>
          <p:nvPicPr>
            <p:cNvPr id="19522" name="Picture 52" descr="corn-field-schuyler-nebraska-neb168.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524000"/>
              <a:ext cx="1981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ight Triangle 44"/>
            <p:cNvSpPr/>
            <p:nvPr/>
          </p:nvSpPr>
          <p:spPr>
            <a:xfrm>
              <a:off x="5075260" y="1878218"/>
              <a:ext cx="639877" cy="106709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46" name="Right Triangle 45"/>
            <p:cNvSpPr/>
            <p:nvPr/>
          </p:nvSpPr>
          <p:spPr>
            <a:xfrm rot="3832358">
              <a:off x="5083952" y="1297878"/>
              <a:ext cx="805088" cy="106699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47" name="Right Triangle 46"/>
            <p:cNvSpPr/>
            <p:nvPr/>
          </p:nvSpPr>
          <p:spPr>
            <a:xfrm rot="15045895">
              <a:off x="6141398" y="1971172"/>
              <a:ext cx="1221128" cy="11876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48" name="Right Triangle 47"/>
            <p:cNvSpPr/>
            <p:nvPr/>
          </p:nvSpPr>
          <p:spPr>
            <a:xfrm rot="11928628">
              <a:off x="6056512" y="1143000"/>
              <a:ext cx="1222595" cy="118778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49" name="Hexagon 48"/>
            <p:cNvSpPr/>
            <p:nvPr/>
          </p:nvSpPr>
          <p:spPr>
            <a:xfrm>
              <a:off x="5304051" y="1524001"/>
              <a:ext cx="1600200" cy="1371600"/>
            </a:xfrm>
            <a:prstGeom prst="hexagon">
              <a:avLst/>
            </a:prstGeom>
            <a:noFill/>
            <a:ln w="34925" cap="rnd">
              <a:solidFill>
                <a:schemeClr val="tx1"/>
              </a:solidFill>
            </a:ln>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he-IL"/>
            </a:p>
          </p:txBody>
        </p:sp>
      </p:grpSp>
      <p:sp>
        <p:nvSpPr>
          <p:cNvPr id="12" name="Hexagon 11"/>
          <p:cNvSpPr/>
          <p:nvPr/>
        </p:nvSpPr>
        <p:spPr>
          <a:xfrm>
            <a:off x="2115679" y="2900014"/>
            <a:ext cx="1930137" cy="1827949"/>
          </a:xfrm>
          <a:prstGeom prst="hexagon">
            <a:avLst/>
          </a:prstGeom>
          <a:noFill/>
          <a:ln w="34925">
            <a:solidFill>
              <a:schemeClr val="tx2">
                <a:lumMod val="60000"/>
                <a:lumOff val="40000"/>
              </a:schemeClr>
            </a:solidFill>
          </a:ln>
        </p:spPr>
        <p:style>
          <a:lnRef idx="0">
            <a:schemeClr val="accent6"/>
          </a:lnRef>
          <a:fillRef idx="3">
            <a:schemeClr val="accent6"/>
          </a:fillRef>
          <a:effectRef idx="3">
            <a:schemeClr val="accent6"/>
          </a:effectRef>
          <a:fontRef idx="minor">
            <a:schemeClr val="lt1"/>
          </a:fontRef>
        </p:style>
        <p:txBody>
          <a:bodyPr rtlCol="1" anchor="ctr"/>
          <a:lstStyle/>
          <a:p>
            <a:pPr algn="ctr">
              <a:defRPr/>
            </a:pPr>
            <a:endParaRPr lang="he-IL"/>
          </a:p>
        </p:txBody>
      </p:sp>
      <p:sp>
        <p:nvSpPr>
          <p:cNvPr id="19466" name="TextBox 12"/>
          <p:cNvSpPr txBox="1">
            <a:spLocks noChangeArrowheads="1"/>
          </p:cNvSpPr>
          <p:nvPr/>
        </p:nvSpPr>
        <p:spPr bwMode="auto">
          <a:xfrm>
            <a:off x="2344554" y="3015309"/>
            <a:ext cx="14783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he-IL" sz="2000" b="1" dirty="0">
                <a:effectLst>
                  <a:outerShdw blurRad="38100" dist="38100" dir="2700000" algn="tl">
                    <a:srgbClr val="000000">
                      <a:alpha val="43137"/>
                    </a:srgbClr>
                  </a:outerShdw>
                </a:effectLst>
              </a:rPr>
              <a:t>לצרוך מזון עם השפעה סביבתית קטנה יותר </a:t>
            </a:r>
            <a:r>
              <a:rPr lang="he-IL" sz="1600" b="1" dirty="0">
                <a:effectLst>
                  <a:outerShdw blurRad="38100" dist="38100" dir="2700000" algn="tl">
                    <a:srgbClr val="000000">
                      <a:alpha val="43137"/>
                    </a:srgbClr>
                  </a:outerShdw>
                </a:effectLst>
              </a:rPr>
              <a:t>(מזון מהצומח)</a:t>
            </a:r>
            <a:endParaRPr lang="he-IL" b="1" dirty="0"/>
          </a:p>
        </p:txBody>
      </p:sp>
      <p:sp>
        <p:nvSpPr>
          <p:cNvPr id="19468" name="TextBox 17"/>
          <p:cNvSpPr txBox="1">
            <a:spLocks noChangeArrowheads="1"/>
          </p:cNvSpPr>
          <p:nvPr/>
        </p:nvSpPr>
        <p:spPr bwMode="auto">
          <a:xfrm>
            <a:off x="4257878" y="3843148"/>
            <a:ext cx="114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he-IL" b="1" dirty="0"/>
              <a:t>לקנות מזון עם מעט אריזות</a:t>
            </a:r>
          </a:p>
        </p:txBody>
      </p:sp>
      <p:sp>
        <p:nvSpPr>
          <p:cNvPr id="19469" name="TextBox 19"/>
          <p:cNvSpPr txBox="1">
            <a:spLocks noChangeArrowheads="1"/>
          </p:cNvSpPr>
          <p:nvPr/>
        </p:nvSpPr>
        <p:spPr bwMode="auto">
          <a:xfrm>
            <a:off x="5841543" y="3232061"/>
            <a:ext cx="914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rtl="1"/>
            <a:r>
              <a:rPr lang="he-IL" b="1" dirty="0"/>
              <a:t>לקנות רק כמה שצריך</a:t>
            </a:r>
          </a:p>
        </p:txBody>
      </p:sp>
      <p:sp>
        <p:nvSpPr>
          <p:cNvPr id="29" name="Hexagon 28"/>
          <p:cNvSpPr/>
          <p:nvPr/>
        </p:nvSpPr>
        <p:spPr>
          <a:xfrm>
            <a:off x="4012743" y="1953825"/>
            <a:ext cx="1828800" cy="1600200"/>
          </a:xfrm>
          <a:prstGeom prst="hexagon">
            <a:avLst/>
          </a:prstGeom>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he-IL"/>
          </a:p>
        </p:txBody>
      </p:sp>
      <p:sp>
        <p:nvSpPr>
          <p:cNvPr id="30" name="TextBox 29"/>
          <p:cNvSpPr txBox="1"/>
          <p:nvPr/>
        </p:nvSpPr>
        <p:spPr>
          <a:xfrm>
            <a:off x="4469943" y="2258625"/>
            <a:ext cx="990600" cy="830997"/>
          </a:xfrm>
          <a:prstGeom prst="rect">
            <a:avLst/>
          </a:prstGeom>
          <a:noFill/>
        </p:spPr>
        <p:txBody>
          <a:bodyPr wrap="square" rtlCol="1">
            <a:spAutoFit/>
          </a:bodyPr>
          <a:lstStyle/>
          <a:p>
            <a:pPr algn="ctr" rtl="1">
              <a:defRPr/>
            </a:pPr>
            <a:r>
              <a:rPr lang="he-IL" sz="2400" b="1" dirty="0">
                <a:effectLst>
                  <a:outerShdw blurRad="38100" dist="38100" dir="2700000" algn="tl">
                    <a:srgbClr val="000000">
                      <a:alpha val="43137"/>
                    </a:srgbClr>
                  </a:outerShdw>
                </a:effectLst>
                <a:latin typeface="Arial" pitchFamily="34" charset="0"/>
                <a:cs typeface="Arial" pitchFamily="34" charset="0"/>
              </a:rPr>
              <a:t>מזון מקיים</a:t>
            </a:r>
          </a:p>
        </p:txBody>
      </p:sp>
      <p:sp>
        <p:nvSpPr>
          <p:cNvPr id="25" name="Hexagon 24"/>
          <p:cNvSpPr/>
          <p:nvPr/>
        </p:nvSpPr>
        <p:spPr>
          <a:xfrm>
            <a:off x="4165143" y="463553"/>
            <a:ext cx="1371600" cy="1261672"/>
          </a:xfrm>
          <a:prstGeom prst="hexagon">
            <a:avLst/>
          </a:prstGeom>
          <a:noFill/>
          <a:ln w="34925">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he-IL"/>
          </a:p>
        </p:txBody>
      </p:sp>
      <p:sp>
        <p:nvSpPr>
          <p:cNvPr id="19481" name="TextBox 25"/>
          <p:cNvSpPr txBox="1">
            <a:spLocks noChangeArrowheads="1"/>
          </p:cNvSpPr>
          <p:nvPr/>
        </p:nvSpPr>
        <p:spPr bwMode="auto">
          <a:xfrm>
            <a:off x="4393743" y="658425"/>
            <a:ext cx="10800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rtl="1"/>
            <a:r>
              <a:rPr lang="he-IL" b="1" dirty="0"/>
              <a:t>לקנות מזון עונתי</a:t>
            </a:r>
          </a:p>
        </p:txBody>
      </p:sp>
      <p:grpSp>
        <p:nvGrpSpPr>
          <p:cNvPr id="19482" name="Group 67"/>
          <p:cNvGrpSpPr>
            <a:grpSpLocks/>
          </p:cNvGrpSpPr>
          <p:nvPr/>
        </p:nvGrpSpPr>
        <p:grpSpPr bwMode="auto">
          <a:xfrm>
            <a:off x="621843" y="2106225"/>
            <a:ext cx="1600200" cy="1447800"/>
            <a:chOff x="2362200" y="4953267"/>
            <a:chExt cx="1600200" cy="1447533"/>
          </a:xfrm>
        </p:grpSpPr>
        <p:pic>
          <p:nvPicPr>
            <p:cNvPr id="19510" name="Picture 49" descr="apple.bmp"/>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953267"/>
              <a:ext cx="1453995" cy="144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Hexagon 51"/>
            <p:cNvSpPr/>
            <p:nvPr/>
          </p:nvSpPr>
          <p:spPr>
            <a:xfrm>
              <a:off x="2362200" y="4953267"/>
              <a:ext cx="1600200" cy="1371600"/>
            </a:xfrm>
            <a:prstGeom prst="hexagon">
              <a:avLst/>
            </a:prstGeom>
            <a:noFill/>
            <a:ln w="34925" cap="rnd">
              <a:solidFill>
                <a:schemeClr val="tx1"/>
              </a:solidFill>
            </a:ln>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he-IL"/>
            </a:p>
          </p:txBody>
        </p:sp>
      </p:grpSp>
      <p:grpSp>
        <p:nvGrpSpPr>
          <p:cNvPr id="19483" name="Group 65"/>
          <p:cNvGrpSpPr>
            <a:grpSpLocks/>
          </p:cNvGrpSpPr>
          <p:nvPr/>
        </p:nvGrpSpPr>
        <p:grpSpPr bwMode="auto">
          <a:xfrm>
            <a:off x="1421943" y="429825"/>
            <a:ext cx="1630363" cy="1501775"/>
            <a:chOff x="1113051" y="838200"/>
            <a:chExt cx="1630149" cy="1501205"/>
          </a:xfrm>
        </p:grpSpPr>
        <p:pic>
          <p:nvPicPr>
            <p:cNvPr id="19506" name="Picture 55" descr="food-shopping.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838200"/>
              <a:ext cx="1524000" cy="15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Hexagon 54"/>
            <p:cNvSpPr/>
            <p:nvPr/>
          </p:nvSpPr>
          <p:spPr>
            <a:xfrm>
              <a:off x="1113051" y="871915"/>
              <a:ext cx="1600200" cy="1371600"/>
            </a:xfrm>
            <a:prstGeom prst="hexagon">
              <a:avLst/>
            </a:prstGeom>
            <a:noFill/>
            <a:ln w="34925" cap="rnd">
              <a:solidFill>
                <a:schemeClr val="tx1"/>
              </a:solidFill>
            </a:ln>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he-IL"/>
            </a:p>
          </p:txBody>
        </p:sp>
      </p:grpSp>
      <p:sp>
        <p:nvSpPr>
          <p:cNvPr id="69" name="Hexagon 68"/>
          <p:cNvSpPr/>
          <p:nvPr/>
        </p:nvSpPr>
        <p:spPr>
          <a:xfrm>
            <a:off x="2862460" y="1268024"/>
            <a:ext cx="1385077" cy="1268413"/>
          </a:xfrm>
          <a:prstGeom prst="hexagon">
            <a:avLst/>
          </a:prstGeom>
          <a:noFill/>
          <a:ln w="34925">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he-IL"/>
          </a:p>
        </p:txBody>
      </p:sp>
      <p:sp>
        <p:nvSpPr>
          <p:cNvPr id="19" name="Hexagon 18"/>
          <p:cNvSpPr/>
          <p:nvPr/>
        </p:nvSpPr>
        <p:spPr>
          <a:xfrm>
            <a:off x="5612942" y="3096825"/>
            <a:ext cx="1295401" cy="1276448"/>
          </a:xfrm>
          <a:prstGeom prst="hexagon">
            <a:avLst/>
          </a:prstGeom>
          <a:noFill/>
          <a:ln w="34925">
            <a:solidFill>
              <a:schemeClr val="bg2">
                <a:lumMod val="25000"/>
              </a:schemeClr>
            </a:solidFill>
          </a:ln>
        </p:spPr>
        <p:style>
          <a:lnRef idx="0">
            <a:schemeClr val="accent6"/>
          </a:lnRef>
          <a:fillRef idx="3">
            <a:schemeClr val="accent6"/>
          </a:fillRef>
          <a:effectRef idx="3">
            <a:schemeClr val="accent6"/>
          </a:effectRef>
          <a:fontRef idx="minor">
            <a:schemeClr val="lt1"/>
          </a:fontRef>
        </p:style>
        <p:txBody>
          <a:bodyPr rtlCol="1" anchor="ctr"/>
          <a:lstStyle/>
          <a:p>
            <a:pPr algn="ctr">
              <a:defRPr/>
            </a:pPr>
            <a:endParaRPr lang="he-IL"/>
          </a:p>
        </p:txBody>
      </p:sp>
      <p:sp>
        <p:nvSpPr>
          <p:cNvPr id="19496" name="TextBox 27"/>
          <p:cNvSpPr txBox="1">
            <a:spLocks noChangeArrowheads="1"/>
          </p:cNvSpPr>
          <p:nvPr/>
        </p:nvSpPr>
        <p:spPr bwMode="auto">
          <a:xfrm>
            <a:off x="3060243" y="1374009"/>
            <a:ext cx="914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rtl="1"/>
            <a:r>
              <a:rPr lang="he-IL" b="1" dirty="0"/>
              <a:t>לקנות מזון מקומי</a:t>
            </a:r>
          </a:p>
        </p:txBody>
      </p:sp>
      <p:sp>
        <p:nvSpPr>
          <p:cNvPr id="17" name="Hexagon 16"/>
          <p:cNvSpPr/>
          <p:nvPr/>
        </p:nvSpPr>
        <p:spPr>
          <a:xfrm>
            <a:off x="4045816" y="3770244"/>
            <a:ext cx="1567125" cy="1295400"/>
          </a:xfrm>
          <a:prstGeom prst="hexagon">
            <a:avLst/>
          </a:prstGeom>
          <a:noFill/>
          <a:ln w="34925">
            <a:solidFill>
              <a:schemeClr val="tx2">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1" anchor="ctr"/>
          <a:lstStyle/>
          <a:p>
            <a:pPr algn="ctr">
              <a:defRPr/>
            </a:pPr>
            <a:endParaRPr lang="he-IL"/>
          </a:p>
        </p:txBody>
      </p:sp>
    </p:spTree>
    <p:extLst>
      <p:ext uri="{BB962C8B-B14F-4D97-AF65-F5344CB8AC3E}">
        <p14:creationId xmlns:p14="http://schemas.microsoft.com/office/powerpoint/2010/main" val="418528804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19496">
                                            <p:txEl>
                                              <p:pRg st="0" end="0"/>
                                            </p:tx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750"/>
                                  </p:stCondLst>
                                  <p:childTnLst>
                                    <p:set>
                                      <p:cBhvr>
                                        <p:cTn id="9" dur="1" fill="hold">
                                          <p:stCondLst>
                                            <p:cond delay="0"/>
                                          </p:stCondLst>
                                        </p:cTn>
                                        <p:tgtEl>
                                          <p:spTgt spid="19481">
                                            <p:txEl>
                                              <p:pRg st="0" end="0"/>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750"/>
                                  </p:stCondLst>
                                  <p:childTnLst>
                                    <p:set>
                                      <p:cBhvr>
                                        <p:cTn id="12" dur="1" fill="hold">
                                          <p:stCondLst>
                                            <p:cond delay="0"/>
                                          </p:stCondLst>
                                        </p:cTn>
                                        <p:tgtEl>
                                          <p:spTgt spid="19469">
                                            <p:txEl>
                                              <p:pRg st="0" end="0"/>
                                            </p:txEl>
                                          </p:spTgt>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750"/>
                                  </p:stCondLst>
                                  <p:childTnLst>
                                    <p:set>
                                      <p:cBhvr>
                                        <p:cTn id="15" dur="1" fill="hold">
                                          <p:stCondLst>
                                            <p:cond delay="0"/>
                                          </p:stCondLst>
                                        </p:cTn>
                                        <p:tgtEl>
                                          <p:spTgt spid="19468">
                                            <p:txEl>
                                              <p:pRg st="0" end="0"/>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750"/>
                                  </p:stCondLst>
                                  <p:childTnLst>
                                    <p:set>
                                      <p:cBhvr>
                                        <p:cTn id="18" dur="1" fill="hold">
                                          <p:stCondLst>
                                            <p:cond delay="0"/>
                                          </p:stCondLst>
                                        </p:cTn>
                                        <p:tgtEl>
                                          <p:spTgt spid="19466">
                                            <p:txEl>
                                              <p:pRg st="0" end="0"/>
                                            </p:txEl>
                                          </p:spTgt>
                                        </p:tgtEl>
                                        <p:attrNameLst>
                                          <p:attrName>style.visibility</p:attrName>
                                        </p:attrNameLst>
                                      </p:cBhvr>
                                      <p:to>
                                        <p:strVal val="visible"/>
                                      </p:to>
                                    </p:set>
                                  </p:childTnLst>
                                </p:cTn>
                              </p:par>
                            </p:childTnLst>
                          </p:cTn>
                        </p:par>
                        <p:par>
                          <p:cTn id="19" fill="hold">
                            <p:stCondLst>
                              <p:cond delay="3750"/>
                            </p:stCondLst>
                            <p:childTnLst>
                              <p:par>
                                <p:cTn id="20" presetID="6" presetClass="emph" presetSubtype="0" fill="hold" nodeType="afterEffect">
                                  <p:stCondLst>
                                    <p:cond delay="750"/>
                                  </p:stCondLst>
                                  <p:childTnLst>
                                    <p:animScale>
                                      <p:cBhvr>
                                        <p:cTn id="21" dur="2000" fill="hold"/>
                                        <p:tgtEl>
                                          <p:spTgt spid="1946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533" y="569313"/>
            <a:ext cx="7886700" cy="1325563"/>
          </a:xfrm>
        </p:spPr>
        <p:txBody>
          <a:bodyPr>
            <a:normAutofit/>
          </a:bodyPr>
          <a:lstStyle/>
          <a:p>
            <a:pPr algn="r" rtl="1"/>
            <a:r>
              <a:rPr lang="he-IL" dirty="0">
                <a:cs typeface="+mn-cs"/>
              </a:rPr>
              <a:t>לסיכום</a:t>
            </a:r>
            <a:endParaRPr lang="en-US" dirty="0">
              <a:cs typeface="+mn-cs"/>
            </a:endParaRPr>
          </a:p>
        </p:txBody>
      </p:sp>
      <p:sp>
        <p:nvSpPr>
          <p:cNvPr id="3" name="Content Placeholder 2"/>
          <p:cNvSpPr>
            <a:spLocks noGrp="1"/>
          </p:cNvSpPr>
          <p:nvPr>
            <p:ph idx="1"/>
          </p:nvPr>
        </p:nvSpPr>
        <p:spPr/>
        <p:txBody>
          <a:bodyPr>
            <a:normAutofit/>
          </a:bodyPr>
          <a:lstStyle/>
          <a:p>
            <a:pPr marL="457200" indent="-457200" algn="r" rtl="1">
              <a:buFont typeface="Wingdings" pitchFamily="2" charset="2"/>
              <a:buChar char="ü"/>
            </a:pPr>
            <a:r>
              <a:rPr lang="he-IL" sz="3200" dirty="0">
                <a:latin typeface="Arial" pitchFamily="34" charset="0"/>
              </a:rPr>
              <a:t>לבחירות היומיומיות שלנו של מה לאכול השפעה גדולה ומשמעותית על הסביבה.</a:t>
            </a:r>
            <a:br>
              <a:rPr lang="en-US" sz="3200" dirty="0">
                <a:latin typeface="Arial" pitchFamily="34" charset="0"/>
              </a:rPr>
            </a:br>
            <a:endParaRPr lang="he-IL" sz="3200" dirty="0">
              <a:latin typeface="Arial" pitchFamily="34" charset="0"/>
            </a:endParaRPr>
          </a:p>
          <a:p>
            <a:pPr marL="457200" indent="-457200" algn="r" rtl="1">
              <a:buFont typeface="Wingdings" pitchFamily="2" charset="2"/>
              <a:buChar char="ü"/>
            </a:pPr>
            <a:r>
              <a:rPr lang="he-IL" sz="3200" dirty="0">
                <a:latin typeface="Arial" pitchFamily="34" charset="0"/>
              </a:rPr>
              <a:t>כפי שאנחנו מקפידים למחזר ולחסוך במים ובחשמל, גם בנושא זה כל שעלינו לעשות הוא </a:t>
            </a:r>
            <a:r>
              <a:rPr lang="he-IL" sz="3200" u="sng" dirty="0">
                <a:latin typeface="Arial" pitchFamily="34" charset="0"/>
              </a:rPr>
              <a:t>לצמצם</a:t>
            </a:r>
            <a:r>
              <a:rPr lang="he-IL" sz="3200" dirty="0">
                <a:latin typeface="Arial" pitchFamily="34" charset="0"/>
              </a:rPr>
              <a:t> את צריכת המזון שיוצר את הנזק הגדול יותר לסביבה.</a:t>
            </a:r>
          </a:p>
          <a:p>
            <a:pPr marL="0" indent="0" algn="r" rtl="1">
              <a:buNone/>
            </a:pPr>
            <a:endParaRPr lang="he-IL" sz="3200" dirty="0"/>
          </a:p>
          <a:p>
            <a:pPr marL="0" indent="0" algn="r" rtl="1">
              <a:buNone/>
            </a:pPr>
            <a:endParaRPr lang="en-US" sz="3200" dirty="0"/>
          </a:p>
        </p:txBody>
      </p:sp>
    </p:spTree>
    <p:extLst>
      <p:ext uri="{BB962C8B-B14F-4D97-AF65-F5344CB8AC3E}">
        <p14:creationId xmlns:p14="http://schemas.microsoft.com/office/powerpoint/2010/main" val="2963144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648989" y="2121932"/>
            <a:ext cx="3955997" cy="2526267"/>
          </a:xfrm>
          <a:prstGeom prst="ellipse">
            <a:avLst/>
          </a:prstGeom>
          <a:solidFill>
            <a:srgbClr val="78C043"/>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latin typeface="Arial" pitchFamily="34" charset="0"/>
              <a:cs typeface="Arial" pitchFamily="34" charset="0"/>
            </a:endParaRPr>
          </a:p>
        </p:txBody>
      </p:sp>
      <p:sp>
        <p:nvSpPr>
          <p:cNvPr id="3" name="Subtitle 2"/>
          <p:cNvSpPr>
            <a:spLocks noGrp="1"/>
          </p:cNvSpPr>
          <p:nvPr>
            <p:ph type="subTitle" idx="1"/>
          </p:nvPr>
        </p:nvSpPr>
        <p:spPr>
          <a:xfrm>
            <a:off x="2759825" y="2771566"/>
            <a:ext cx="3861787" cy="2362200"/>
          </a:xfrm>
        </p:spPr>
        <p:txBody>
          <a:bodyPr>
            <a:normAutofit/>
          </a:bodyPr>
          <a:lstStyle/>
          <a:p>
            <a:pPr rtl="1"/>
            <a:r>
              <a:rPr lang="he-IL" sz="2800" b="1" dirty="0"/>
              <a:t>מה אנחנו עושים כבר היום כדי להקטין </a:t>
            </a:r>
            <a:br>
              <a:rPr lang="en-US" sz="2800" b="1" dirty="0"/>
            </a:br>
            <a:r>
              <a:rPr lang="he-IL" sz="2800" b="1" dirty="0"/>
              <a:t>את בעיות הסביבה?</a:t>
            </a:r>
            <a:endParaRPr lang="en-US" sz="2800" b="1" dirty="0"/>
          </a:p>
        </p:txBody>
      </p:sp>
      <p:sp>
        <p:nvSpPr>
          <p:cNvPr id="5" name="TextBox 4"/>
          <p:cNvSpPr txBox="1"/>
          <p:nvPr/>
        </p:nvSpPr>
        <p:spPr>
          <a:xfrm>
            <a:off x="304800" y="381000"/>
            <a:ext cx="1981200" cy="461665"/>
          </a:xfrm>
          <a:prstGeom prst="rect">
            <a:avLst/>
          </a:prstGeom>
          <a:noFill/>
        </p:spPr>
        <p:txBody>
          <a:bodyPr wrap="square" rtlCol="0">
            <a:spAutoFit/>
          </a:bodyPr>
          <a:lstStyle/>
          <a:p>
            <a:endParaRPr lang="en-US" sz="2400" dirty="0">
              <a:latin typeface="Arial" pitchFamily="34" charset="0"/>
              <a:cs typeface="Arial" pitchFamily="34" charset="0"/>
            </a:endParaRPr>
          </a:p>
        </p:txBody>
      </p:sp>
      <p:sp>
        <p:nvSpPr>
          <p:cNvPr id="6" name="TextBox 5"/>
          <p:cNvSpPr txBox="1"/>
          <p:nvPr/>
        </p:nvSpPr>
        <p:spPr>
          <a:xfrm>
            <a:off x="457200" y="533400"/>
            <a:ext cx="1981200" cy="461665"/>
          </a:xfrm>
          <a:prstGeom prst="rect">
            <a:avLst/>
          </a:prstGeom>
          <a:noFill/>
        </p:spPr>
        <p:txBody>
          <a:bodyPr wrap="square" rtlCol="0">
            <a:spAutoFit/>
          </a:bodyPr>
          <a:lstStyle/>
          <a:p>
            <a:endParaRPr lang="en-US" sz="2400" dirty="0">
              <a:latin typeface="Arial" pitchFamily="34" charset="0"/>
              <a:cs typeface="Arial" pitchFamily="34" charset="0"/>
            </a:endParaRPr>
          </a:p>
        </p:txBody>
      </p:sp>
      <p:sp>
        <p:nvSpPr>
          <p:cNvPr id="13" name="TextBox 12"/>
          <p:cNvSpPr txBox="1"/>
          <p:nvPr/>
        </p:nvSpPr>
        <p:spPr>
          <a:xfrm>
            <a:off x="290945" y="623455"/>
            <a:ext cx="1981200" cy="461665"/>
          </a:xfrm>
          <a:prstGeom prst="rect">
            <a:avLst/>
          </a:prstGeom>
          <a:noFill/>
        </p:spPr>
        <p:txBody>
          <a:bodyPr wrap="square" rtlCol="0">
            <a:spAutoFit/>
          </a:bodyPr>
          <a:lstStyle/>
          <a:p>
            <a:endParaRPr lang="en-US" sz="2400" dirty="0">
              <a:latin typeface="Arial" pitchFamily="34" charset="0"/>
              <a:cs typeface="Arial" pitchFamily="34" charset="0"/>
            </a:endParaRPr>
          </a:p>
        </p:txBody>
      </p:sp>
      <p:sp>
        <p:nvSpPr>
          <p:cNvPr id="14" name="TextBox 13"/>
          <p:cNvSpPr txBox="1"/>
          <p:nvPr/>
        </p:nvSpPr>
        <p:spPr>
          <a:xfrm>
            <a:off x="6019800" y="4941332"/>
            <a:ext cx="1981200" cy="461665"/>
          </a:xfrm>
          <a:prstGeom prst="rect">
            <a:avLst/>
          </a:prstGeom>
          <a:noFill/>
        </p:spPr>
        <p:txBody>
          <a:bodyPr wrap="square" rtlCol="0">
            <a:spAutoFit/>
          </a:bodyPr>
          <a:lstStyle/>
          <a:p>
            <a:endParaRPr lang="en-US" sz="2400" dirty="0">
              <a:latin typeface="Arial" pitchFamily="34" charset="0"/>
              <a:cs typeface="Arial" pitchFamily="34" charset="0"/>
            </a:endParaRPr>
          </a:p>
        </p:txBody>
      </p:sp>
      <p:sp>
        <p:nvSpPr>
          <p:cNvPr id="15" name="TextBox 14"/>
          <p:cNvSpPr txBox="1"/>
          <p:nvPr/>
        </p:nvSpPr>
        <p:spPr>
          <a:xfrm>
            <a:off x="193964" y="2667000"/>
            <a:ext cx="1981200" cy="461665"/>
          </a:xfrm>
          <a:prstGeom prst="rect">
            <a:avLst/>
          </a:prstGeom>
          <a:noFill/>
        </p:spPr>
        <p:txBody>
          <a:bodyPr wrap="square" rtlCol="0">
            <a:spAutoFit/>
          </a:bodyPr>
          <a:lstStyle/>
          <a:p>
            <a:endParaRPr lang="en-US" sz="2400" dirty="0">
              <a:latin typeface="Arial" pitchFamily="34" charset="0"/>
              <a:cs typeface="Arial" pitchFamily="34" charset="0"/>
            </a:endParaRPr>
          </a:p>
        </p:txBody>
      </p:sp>
      <p:sp>
        <p:nvSpPr>
          <p:cNvPr id="16" name="TextBox 15"/>
          <p:cNvSpPr txBox="1"/>
          <p:nvPr/>
        </p:nvSpPr>
        <p:spPr>
          <a:xfrm>
            <a:off x="2519325" y="1530133"/>
            <a:ext cx="1981200" cy="461665"/>
          </a:xfrm>
          <a:prstGeom prst="rect">
            <a:avLst/>
          </a:prstGeom>
          <a:noFill/>
        </p:spPr>
        <p:txBody>
          <a:bodyPr wrap="square" rtlCol="0">
            <a:spAutoFit/>
          </a:bodyPr>
          <a:lstStyle/>
          <a:p>
            <a:pPr algn="ctr"/>
            <a:r>
              <a:rPr lang="he-IL" sz="2400" dirty="0">
                <a:latin typeface="Arial" pitchFamily="34" charset="0"/>
                <a:cs typeface="Arial" pitchFamily="34" charset="0"/>
              </a:rPr>
              <a:t>למחזר</a:t>
            </a:r>
            <a:endParaRPr lang="en-US" sz="2400" dirty="0">
              <a:latin typeface="Arial" pitchFamily="34" charset="0"/>
              <a:cs typeface="Arial" pitchFamily="34" charset="0"/>
            </a:endParaRPr>
          </a:p>
        </p:txBody>
      </p:sp>
      <p:sp>
        <p:nvSpPr>
          <p:cNvPr id="17" name="TextBox 16"/>
          <p:cNvSpPr txBox="1"/>
          <p:nvPr/>
        </p:nvSpPr>
        <p:spPr>
          <a:xfrm>
            <a:off x="3981318" y="5807802"/>
            <a:ext cx="1981200" cy="461665"/>
          </a:xfrm>
          <a:prstGeom prst="rect">
            <a:avLst/>
          </a:prstGeom>
          <a:noFill/>
        </p:spPr>
        <p:txBody>
          <a:bodyPr wrap="square" rtlCol="0">
            <a:spAutoFit/>
          </a:bodyPr>
          <a:lstStyle/>
          <a:p>
            <a:pPr algn="ctr"/>
            <a:r>
              <a:rPr lang="he-IL" sz="2400" dirty="0">
                <a:latin typeface="Arial" pitchFamily="34" charset="0"/>
                <a:cs typeface="Arial" pitchFamily="34" charset="0"/>
              </a:rPr>
              <a:t>לחסוך בחשמל</a:t>
            </a:r>
            <a:endParaRPr lang="en-US" sz="2400" dirty="0">
              <a:latin typeface="Arial" pitchFamily="34" charset="0"/>
              <a:cs typeface="Arial" pitchFamily="34" charset="0"/>
            </a:endParaRPr>
          </a:p>
        </p:txBody>
      </p:sp>
      <p:sp>
        <p:nvSpPr>
          <p:cNvPr id="18" name="TextBox 17"/>
          <p:cNvSpPr txBox="1"/>
          <p:nvPr/>
        </p:nvSpPr>
        <p:spPr>
          <a:xfrm>
            <a:off x="6986416" y="3860085"/>
            <a:ext cx="1981200" cy="830997"/>
          </a:xfrm>
          <a:prstGeom prst="rect">
            <a:avLst/>
          </a:prstGeom>
          <a:noFill/>
        </p:spPr>
        <p:txBody>
          <a:bodyPr wrap="square" rtlCol="0">
            <a:spAutoFit/>
          </a:bodyPr>
          <a:lstStyle/>
          <a:p>
            <a:pPr algn="ctr"/>
            <a:r>
              <a:rPr lang="he-IL" sz="2400" dirty="0">
                <a:latin typeface="Arial" pitchFamily="34" charset="0"/>
                <a:cs typeface="Arial" pitchFamily="34" charset="0"/>
              </a:rPr>
              <a:t>להפחית שימוש בשקיות ניילון</a:t>
            </a:r>
            <a:endParaRPr lang="en-US" sz="2400" dirty="0">
              <a:latin typeface="Arial" pitchFamily="34" charset="0"/>
              <a:cs typeface="Arial" pitchFamily="34" charset="0"/>
            </a:endParaRPr>
          </a:p>
        </p:txBody>
      </p:sp>
      <p:sp>
        <p:nvSpPr>
          <p:cNvPr id="20" name="TextBox 19"/>
          <p:cNvSpPr txBox="1"/>
          <p:nvPr/>
        </p:nvSpPr>
        <p:spPr>
          <a:xfrm>
            <a:off x="4788224" y="4822250"/>
            <a:ext cx="1981200" cy="830997"/>
          </a:xfrm>
          <a:prstGeom prst="rect">
            <a:avLst/>
          </a:prstGeom>
          <a:noFill/>
        </p:spPr>
        <p:txBody>
          <a:bodyPr wrap="square" rtlCol="0">
            <a:spAutoFit/>
          </a:bodyPr>
          <a:lstStyle/>
          <a:p>
            <a:pPr algn="ctr"/>
            <a:r>
              <a:rPr lang="he-IL" sz="2400" dirty="0">
                <a:latin typeface="Arial" pitchFamily="34" charset="0"/>
                <a:cs typeface="Arial" pitchFamily="34" charset="0"/>
              </a:rPr>
              <a:t>לעשות שימוש חוזר</a:t>
            </a:r>
            <a:endParaRPr lang="en-US" sz="2400" dirty="0">
              <a:latin typeface="Arial" pitchFamily="34" charset="0"/>
              <a:cs typeface="Arial" pitchFamily="34" charset="0"/>
            </a:endParaRPr>
          </a:p>
        </p:txBody>
      </p:sp>
      <p:sp>
        <p:nvSpPr>
          <p:cNvPr id="21" name="TextBox 20"/>
          <p:cNvSpPr txBox="1"/>
          <p:nvPr/>
        </p:nvSpPr>
        <p:spPr>
          <a:xfrm>
            <a:off x="464558" y="2957763"/>
            <a:ext cx="1981200" cy="461665"/>
          </a:xfrm>
          <a:prstGeom prst="rect">
            <a:avLst/>
          </a:prstGeom>
          <a:noFill/>
        </p:spPr>
        <p:txBody>
          <a:bodyPr wrap="square" rtlCol="0">
            <a:spAutoFit/>
          </a:bodyPr>
          <a:lstStyle/>
          <a:p>
            <a:pPr algn="ctr"/>
            <a:r>
              <a:rPr lang="he-IL" sz="2400" dirty="0">
                <a:latin typeface="Arial" pitchFamily="34" charset="0"/>
                <a:cs typeface="Arial" pitchFamily="34" charset="0"/>
              </a:rPr>
              <a:t>שוק קח תן</a:t>
            </a:r>
            <a:endParaRPr lang="en-US" sz="2400" dirty="0">
              <a:latin typeface="Arial" pitchFamily="34" charset="0"/>
              <a:cs typeface="Arial" pitchFamily="34" charset="0"/>
            </a:endParaRPr>
          </a:p>
        </p:txBody>
      </p:sp>
      <p:sp>
        <p:nvSpPr>
          <p:cNvPr id="22" name="TextBox 21"/>
          <p:cNvSpPr txBox="1"/>
          <p:nvPr/>
        </p:nvSpPr>
        <p:spPr>
          <a:xfrm>
            <a:off x="6625311" y="2897832"/>
            <a:ext cx="1981200" cy="830997"/>
          </a:xfrm>
          <a:prstGeom prst="rect">
            <a:avLst/>
          </a:prstGeom>
          <a:noFill/>
        </p:spPr>
        <p:txBody>
          <a:bodyPr wrap="square" rtlCol="0">
            <a:spAutoFit/>
          </a:bodyPr>
          <a:lstStyle/>
          <a:p>
            <a:pPr algn="ctr"/>
            <a:r>
              <a:rPr lang="he-IL" sz="2400" dirty="0">
                <a:latin typeface="Arial" pitchFamily="34" charset="0"/>
                <a:cs typeface="Arial" pitchFamily="34" charset="0"/>
              </a:rPr>
              <a:t>לקנות רק מה שצריך</a:t>
            </a:r>
            <a:endParaRPr lang="en-US" sz="2400" dirty="0">
              <a:latin typeface="Arial" pitchFamily="34" charset="0"/>
              <a:cs typeface="Arial" pitchFamily="34" charset="0"/>
            </a:endParaRPr>
          </a:p>
        </p:txBody>
      </p:sp>
      <p:sp>
        <p:nvSpPr>
          <p:cNvPr id="23" name="TextBox 22"/>
          <p:cNvSpPr txBox="1"/>
          <p:nvPr/>
        </p:nvSpPr>
        <p:spPr>
          <a:xfrm>
            <a:off x="667789" y="3720934"/>
            <a:ext cx="1981200" cy="461665"/>
          </a:xfrm>
          <a:prstGeom prst="rect">
            <a:avLst/>
          </a:prstGeom>
          <a:noFill/>
        </p:spPr>
        <p:txBody>
          <a:bodyPr wrap="square" rtlCol="0">
            <a:spAutoFit/>
          </a:bodyPr>
          <a:lstStyle/>
          <a:p>
            <a:pPr algn="ctr"/>
            <a:r>
              <a:rPr lang="he-IL" sz="2400" dirty="0">
                <a:latin typeface="Arial" pitchFamily="34" charset="0"/>
                <a:cs typeface="Arial" pitchFamily="34" charset="0"/>
              </a:rPr>
              <a:t>לחסוך במים</a:t>
            </a:r>
            <a:endParaRPr lang="en-US" sz="2400" dirty="0">
              <a:latin typeface="Arial" pitchFamily="34" charset="0"/>
              <a:cs typeface="Arial" pitchFamily="34" charset="0"/>
            </a:endParaRPr>
          </a:p>
        </p:txBody>
      </p:sp>
      <p:sp>
        <p:nvSpPr>
          <p:cNvPr id="24" name="TextBox 23"/>
          <p:cNvSpPr txBox="1"/>
          <p:nvPr/>
        </p:nvSpPr>
        <p:spPr>
          <a:xfrm>
            <a:off x="397195" y="4499797"/>
            <a:ext cx="1981200" cy="1200329"/>
          </a:xfrm>
          <a:prstGeom prst="rect">
            <a:avLst/>
          </a:prstGeom>
          <a:noFill/>
        </p:spPr>
        <p:txBody>
          <a:bodyPr wrap="square" rtlCol="0">
            <a:spAutoFit/>
          </a:bodyPr>
          <a:lstStyle/>
          <a:p>
            <a:pPr algn="ctr"/>
            <a:r>
              <a:rPr lang="he-IL" sz="2400" dirty="0">
                <a:latin typeface="Arial" pitchFamily="34" charset="0"/>
                <a:cs typeface="Arial" pitchFamily="34" charset="0"/>
              </a:rPr>
              <a:t>לא להשתמש בכלים חד פעמיים</a:t>
            </a:r>
            <a:endParaRPr lang="en-US" sz="2400" dirty="0">
              <a:latin typeface="Arial" pitchFamily="34" charset="0"/>
              <a:cs typeface="Arial" pitchFamily="34" charset="0"/>
            </a:endParaRPr>
          </a:p>
        </p:txBody>
      </p:sp>
      <p:sp>
        <p:nvSpPr>
          <p:cNvPr id="25" name="TextBox 24"/>
          <p:cNvSpPr txBox="1"/>
          <p:nvPr/>
        </p:nvSpPr>
        <p:spPr>
          <a:xfrm>
            <a:off x="3981318" y="584585"/>
            <a:ext cx="1981200" cy="1200329"/>
          </a:xfrm>
          <a:prstGeom prst="rect">
            <a:avLst/>
          </a:prstGeom>
          <a:noFill/>
        </p:spPr>
        <p:txBody>
          <a:bodyPr wrap="square" rtlCol="0">
            <a:spAutoFit/>
          </a:bodyPr>
          <a:lstStyle/>
          <a:p>
            <a:pPr algn="ctr"/>
            <a:r>
              <a:rPr lang="he-IL" sz="2400" dirty="0">
                <a:latin typeface="Arial" pitchFamily="34" charset="0"/>
                <a:cs typeface="Arial" pitchFamily="34" charset="0"/>
              </a:rPr>
              <a:t>ללכת ברגל במקום לנסוע באוטו</a:t>
            </a:r>
            <a:endParaRPr lang="en-US" sz="2400" dirty="0">
              <a:latin typeface="Arial" pitchFamily="34" charset="0"/>
              <a:cs typeface="Arial" pitchFamily="34" charset="0"/>
            </a:endParaRPr>
          </a:p>
        </p:txBody>
      </p:sp>
      <p:sp>
        <p:nvSpPr>
          <p:cNvPr id="26" name="TextBox 25"/>
          <p:cNvSpPr txBox="1"/>
          <p:nvPr/>
        </p:nvSpPr>
        <p:spPr>
          <a:xfrm>
            <a:off x="707268" y="1503998"/>
            <a:ext cx="1981200" cy="1200329"/>
          </a:xfrm>
          <a:prstGeom prst="rect">
            <a:avLst/>
          </a:prstGeom>
          <a:noFill/>
        </p:spPr>
        <p:txBody>
          <a:bodyPr wrap="square" rtlCol="0">
            <a:spAutoFit/>
          </a:bodyPr>
          <a:lstStyle/>
          <a:p>
            <a:pPr algn="ctr"/>
            <a:r>
              <a:rPr lang="he-IL" sz="2400" dirty="0">
                <a:latin typeface="Arial" pitchFamily="34" charset="0"/>
                <a:cs typeface="Arial" pitchFamily="34" charset="0"/>
              </a:rPr>
              <a:t>יום/שבוע שיא ירוק בבית הספר</a:t>
            </a:r>
            <a:endParaRPr lang="en-US" sz="2400" dirty="0">
              <a:latin typeface="Arial" pitchFamily="34" charset="0"/>
              <a:cs typeface="Arial" pitchFamily="34" charset="0"/>
            </a:endParaRPr>
          </a:p>
        </p:txBody>
      </p:sp>
      <p:sp>
        <p:nvSpPr>
          <p:cNvPr id="27" name="TextBox 26"/>
          <p:cNvSpPr txBox="1"/>
          <p:nvPr/>
        </p:nvSpPr>
        <p:spPr>
          <a:xfrm>
            <a:off x="7086559" y="2311042"/>
            <a:ext cx="1981200" cy="461665"/>
          </a:xfrm>
          <a:prstGeom prst="rect">
            <a:avLst/>
          </a:prstGeom>
          <a:noFill/>
        </p:spPr>
        <p:txBody>
          <a:bodyPr wrap="square" rtlCol="0">
            <a:spAutoFit/>
          </a:bodyPr>
          <a:lstStyle/>
          <a:p>
            <a:pPr algn="ctr"/>
            <a:r>
              <a:rPr lang="he-IL" sz="2400" dirty="0">
                <a:latin typeface="Arial" pitchFamily="34" charset="0"/>
                <a:cs typeface="Arial" pitchFamily="34" charset="0"/>
              </a:rPr>
              <a:t>לטעת עצים</a:t>
            </a:r>
            <a:endParaRPr lang="en-US" sz="2400" dirty="0">
              <a:latin typeface="Arial" pitchFamily="34" charset="0"/>
              <a:cs typeface="Arial" pitchFamily="34" charset="0"/>
            </a:endParaRPr>
          </a:p>
        </p:txBody>
      </p:sp>
      <p:sp>
        <p:nvSpPr>
          <p:cNvPr id="28" name="TextBox 27"/>
          <p:cNvSpPr txBox="1"/>
          <p:nvPr/>
        </p:nvSpPr>
        <p:spPr>
          <a:xfrm>
            <a:off x="1956254" y="684153"/>
            <a:ext cx="1981200" cy="461665"/>
          </a:xfrm>
          <a:prstGeom prst="rect">
            <a:avLst/>
          </a:prstGeom>
          <a:noFill/>
        </p:spPr>
        <p:txBody>
          <a:bodyPr wrap="square" rtlCol="0">
            <a:spAutoFit/>
          </a:bodyPr>
          <a:lstStyle/>
          <a:p>
            <a:pPr algn="ctr"/>
            <a:r>
              <a:rPr lang="he-IL" sz="2400" dirty="0">
                <a:latin typeface="Arial" pitchFamily="34" charset="0"/>
                <a:cs typeface="Arial" pitchFamily="34" charset="0"/>
              </a:rPr>
              <a:t>מנהיגות ירוקה </a:t>
            </a:r>
            <a:endParaRPr lang="en-US" sz="2400" dirty="0">
              <a:latin typeface="Arial" pitchFamily="34" charset="0"/>
              <a:cs typeface="Arial" pitchFamily="34" charset="0"/>
            </a:endParaRPr>
          </a:p>
        </p:txBody>
      </p:sp>
      <p:sp>
        <p:nvSpPr>
          <p:cNvPr id="29" name="TextBox 28"/>
          <p:cNvSpPr txBox="1"/>
          <p:nvPr/>
        </p:nvSpPr>
        <p:spPr>
          <a:xfrm>
            <a:off x="2272145" y="4827651"/>
            <a:ext cx="1981200" cy="830997"/>
          </a:xfrm>
          <a:prstGeom prst="rect">
            <a:avLst/>
          </a:prstGeom>
          <a:noFill/>
        </p:spPr>
        <p:txBody>
          <a:bodyPr wrap="square" rtlCol="0">
            <a:spAutoFit/>
          </a:bodyPr>
          <a:lstStyle/>
          <a:p>
            <a:pPr algn="ctr"/>
            <a:r>
              <a:rPr lang="he-IL" sz="2400" dirty="0">
                <a:latin typeface="Arial" pitchFamily="34" charset="0"/>
                <a:cs typeface="Arial" pitchFamily="34" charset="0"/>
              </a:rPr>
              <a:t>לשמור על מגוון המינים</a:t>
            </a:r>
            <a:endParaRPr lang="en-US" sz="2400" dirty="0">
              <a:latin typeface="Arial" pitchFamily="34" charset="0"/>
              <a:cs typeface="Arial" pitchFamily="34" charset="0"/>
            </a:endParaRPr>
          </a:p>
        </p:txBody>
      </p:sp>
      <p:sp>
        <p:nvSpPr>
          <p:cNvPr id="30" name="TextBox 29"/>
          <p:cNvSpPr txBox="1"/>
          <p:nvPr/>
        </p:nvSpPr>
        <p:spPr>
          <a:xfrm>
            <a:off x="6931980" y="5055715"/>
            <a:ext cx="1981200" cy="461665"/>
          </a:xfrm>
          <a:prstGeom prst="rect">
            <a:avLst/>
          </a:prstGeom>
          <a:noFill/>
        </p:spPr>
        <p:txBody>
          <a:bodyPr wrap="square" rtlCol="0">
            <a:spAutoFit/>
          </a:bodyPr>
          <a:lstStyle/>
          <a:p>
            <a:pPr algn="ctr"/>
            <a:r>
              <a:rPr lang="he-IL" sz="2400" dirty="0">
                <a:latin typeface="Arial" pitchFamily="34" charset="0"/>
                <a:cs typeface="Arial" pitchFamily="34" charset="0"/>
              </a:rPr>
              <a:t>לחסוך בנייר</a:t>
            </a:r>
            <a:endParaRPr lang="en-US" sz="2400" dirty="0">
              <a:latin typeface="Arial" pitchFamily="34" charset="0"/>
              <a:cs typeface="Arial" pitchFamily="34" charset="0"/>
            </a:endParaRPr>
          </a:p>
        </p:txBody>
      </p:sp>
      <p:sp>
        <p:nvSpPr>
          <p:cNvPr id="31" name="TextBox 30"/>
          <p:cNvSpPr txBox="1"/>
          <p:nvPr/>
        </p:nvSpPr>
        <p:spPr>
          <a:xfrm>
            <a:off x="5876284" y="1047580"/>
            <a:ext cx="3264763" cy="1200329"/>
          </a:xfrm>
          <a:prstGeom prst="rect">
            <a:avLst/>
          </a:prstGeom>
          <a:noFill/>
        </p:spPr>
        <p:txBody>
          <a:bodyPr wrap="square" rtlCol="0">
            <a:spAutoFit/>
          </a:bodyPr>
          <a:lstStyle/>
          <a:p>
            <a:pPr algn="ctr"/>
            <a:r>
              <a:rPr lang="he-IL" sz="2400" b="1" dirty="0">
                <a:latin typeface="Arial" pitchFamily="34" charset="0"/>
              </a:rPr>
              <a:t>לבחור מזון מקיים - מזון עם השפעה סביבתית קטנה יותר</a:t>
            </a:r>
          </a:p>
        </p:txBody>
      </p:sp>
    </p:spTree>
    <p:extLst>
      <p:ext uri="{BB962C8B-B14F-4D97-AF65-F5344CB8AC3E}">
        <p14:creationId xmlns:p14="http://schemas.microsoft.com/office/powerpoint/2010/main" val="14091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00" y="1066800"/>
            <a:ext cx="8001000" cy="12192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he-IL" sz="4800" b="1" dirty="0">
                <a:solidFill>
                  <a:schemeClr val="tx1"/>
                </a:solidFill>
                <a:latin typeface="Arial" pitchFamily="34" charset="0"/>
                <a:cs typeface="Arial" pitchFamily="34" charset="0"/>
              </a:rPr>
              <a:t>בתאבון ולבריאות </a:t>
            </a:r>
          </a:p>
          <a:p>
            <a:r>
              <a:rPr lang="he-IL" sz="4800" b="1" dirty="0">
                <a:solidFill>
                  <a:schemeClr val="tx1"/>
                </a:solidFill>
                <a:latin typeface="Arial" pitchFamily="34" charset="0"/>
                <a:cs typeface="Arial" pitchFamily="34" charset="0"/>
              </a:rPr>
              <a:t>לנו ולסביבה!</a:t>
            </a:r>
            <a:endParaRPr lang="en-US" sz="4800" b="1" dirty="0">
              <a:solidFill>
                <a:schemeClr val="tx1"/>
              </a:solidFill>
              <a:latin typeface="Arial" pitchFamily="34" charset="0"/>
              <a:cs typeface="Arial" pitchFamily="34" charset="0"/>
            </a:endParaRPr>
          </a:p>
        </p:txBody>
      </p:sp>
      <p:pic>
        <p:nvPicPr>
          <p:cNvPr id="4098" name="Picture 2" descr="Image result for eating 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6362700" cy="424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00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648989" y="2121932"/>
            <a:ext cx="3955997" cy="2526267"/>
          </a:xfrm>
          <a:prstGeom prst="ellipse">
            <a:avLst/>
          </a:prstGeom>
          <a:solidFill>
            <a:srgbClr val="78C043"/>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latin typeface="Arial" pitchFamily="34" charset="0"/>
              <a:cs typeface="Arial" pitchFamily="34" charset="0"/>
            </a:endParaRPr>
          </a:p>
        </p:txBody>
      </p:sp>
      <p:sp>
        <p:nvSpPr>
          <p:cNvPr id="3" name="Subtitle 2"/>
          <p:cNvSpPr>
            <a:spLocks noGrp="1"/>
          </p:cNvSpPr>
          <p:nvPr>
            <p:ph type="subTitle" idx="1"/>
          </p:nvPr>
        </p:nvSpPr>
        <p:spPr>
          <a:xfrm>
            <a:off x="2759825" y="2771566"/>
            <a:ext cx="3861787" cy="2362200"/>
          </a:xfrm>
        </p:spPr>
        <p:txBody>
          <a:bodyPr>
            <a:normAutofit/>
          </a:bodyPr>
          <a:lstStyle/>
          <a:p>
            <a:pPr rtl="1"/>
            <a:r>
              <a:rPr lang="he-IL" sz="2800" b="1" dirty="0"/>
              <a:t>מה אנחנו עושים כבר היום כדי להקטין </a:t>
            </a:r>
            <a:br>
              <a:rPr lang="en-US" sz="2800" b="1" dirty="0"/>
            </a:br>
            <a:r>
              <a:rPr lang="he-IL" sz="2800" b="1" dirty="0"/>
              <a:t>את בעיות הסביבה?</a:t>
            </a:r>
            <a:endParaRPr lang="en-US" sz="2800" b="1" dirty="0"/>
          </a:p>
        </p:txBody>
      </p:sp>
      <p:sp>
        <p:nvSpPr>
          <p:cNvPr id="5" name="TextBox 4"/>
          <p:cNvSpPr txBox="1"/>
          <p:nvPr/>
        </p:nvSpPr>
        <p:spPr>
          <a:xfrm>
            <a:off x="304800" y="381000"/>
            <a:ext cx="1981200" cy="461665"/>
          </a:xfrm>
          <a:prstGeom prst="rect">
            <a:avLst/>
          </a:prstGeom>
          <a:noFill/>
        </p:spPr>
        <p:txBody>
          <a:bodyPr wrap="square" rtlCol="0">
            <a:spAutoFit/>
          </a:bodyPr>
          <a:lstStyle/>
          <a:p>
            <a:endParaRPr lang="en-US" sz="2400" dirty="0">
              <a:latin typeface="Arial" pitchFamily="34" charset="0"/>
              <a:cs typeface="Arial" pitchFamily="34" charset="0"/>
            </a:endParaRPr>
          </a:p>
        </p:txBody>
      </p:sp>
      <p:sp>
        <p:nvSpPr>
          <p:cNvPr id="6" name="TextBox 5"/>
          <p:cNvSpPr txBox="1"/>
          <p:nvPr/>
        </p:nvSpPr>
        <p:spPr>
          <a:xfrm>
            <a:off x="457200" y="533400"/>
            <a:ext cx="1981200" cy="461665"/>
          </a:xfrm>
          <a:prstGeom prst="rect">
            <a:avLst/>
          </a:prstGeom>
          <a:noFill/>
        </p:spPr>
        <p:txBody>
          <a:bodyPr wrap="square" rtlCol="0">
            <a:spAutoFit/>
          </a:bodyPr>
          <a:lstStyle/>
          <a:p>
            <a:endParaRPr lang="en-US" sz="2400" dirty="0">
              <a:latin typeface="Arial" pitchFamily="34" charset="0"/>
              <a:cs typeface="Arial" pitchFamily="34" charset="0"/>
            </a:endParaRPr>
          </a:p>
        </p:txBody>
      </p:sp>
      <p:sp>
        <p:nvSpPr>
          <p:cNvPr id="13" name="TextBox 12"/>
          <p:cNvSpPr txBox="1"/>
          <p:nvPr/>
        </p:nvSpPr>
        <p:spPr>
          <a:xfrm>
            <a:off x="290945" y="623455"/>
            <a:ext cx="1981200" cy="461665"/>
          </a:xfrm>
          <a:prstGeom prst="rect">
            <a:avLst/>
          </a:prstGeom>
          <a:noFill/>
        </p:spPr>
        <p:txBody>
          <a:bodyPr wrap="square" rtlCol="0">
            <a:spAutoFit/>
          </a:bodyPr>
          <a:lstStyle/>
          <a:p>
            <a:endParaRPr lang="en-US" sz="2400" dirty="0">
              <a:latin typeface="Arial" pitchFamily="34" charset="0"/>
              <a:cs typeface="Arial" pitchFamily="34" charset="0"/>
            </a:endParaRPr>
          </a:p>
        </p:txBody>
      </p:sp>
      <p:sp>
        <p:nvSpPr>
          <p:cNvPr id="14" name="TextBox 13"/>
          <p:cNvSpPr txBox="1"/>
          <p:nvPr/>
        </p:nvSpPr>
        <p:spPr>
          <a:xfrm>
            <a:off x="6019800" y="4941332"/>
            <a:ext cx="1981200" cy="461665"/>
          </a:xfrm>
          <a:prstGeom prst="rect">
            <a:avLst/>
          </a:prstGeom>
          <a:noFill/>
        </p:spPr>
        <p:txBody>
          <a:bodyPr wrap="square" rtlCol="0">
            <a:spAutoFit/>
          </a:bodyPr>
          <a:lstStyle/>
          <a:p>
            <a:endParaRPr lang="en-US" sz="2400" dirty="0">
              <a:latin typeface="Arial" pitchFamily="34" charset="0"/>
              <a:cs typeface="Arial" pitchFamily="34" charset="0"/>
            </a:endParaRPr>
          </a:p>
        </p:txBody>
      </p:sp>
      <p:sp>
        <p:nvSpPr>
          <p:cNvPr id="15" name="TextBox 14"/>
          <p:cNvSpPr txBox="1"/>
          <p:nvPr/>
        </p:nvSpPr>
        <p:spPr>
          <a:xfrm>
            <a:off x="193964" y="2667000"/>
            <a:ext cx="1981200" cy="461665"/>
          </a:xfrm>
          <a:prstGeom prst="rect">
            <a:avLst/>
          </a:prstGeom>
          <a:noFill/>
        </p:spPr>
        <p:txBody>
          <a:bodyPr wrap="square" rtlCol="0">
            <a:spAutoFit/>
          </a:bodyPr>
          <a:lstStyle/>
          <a:p>
            <a:endParaRPr lang="en-US" sz="2400" dirty="0">
              <a:latin typeface="Arial" pitchFamily="34" charset="0"/>
              <a:cs typeface="Arial" pitchFamily="34" charset="0"/>
            </a:endParaRPr>
          </a:p>
        </p:txBody>
      </p:sp>
      <p:sp>
        <p:nvSpPr>
          <p:cNvPr id="16" name="TextBox 15"/>
          <p:cNvSpPr txBox="1"/>
          <p:nvPr/>
        </p:nvSpPr>
        <p:spPr>
          <a:xfrm>
            <a:off x="2519325" y="1530133"/>
            <a:ext cx="1981200" cy="461665"/>
          </a:xfrm>
          <a:prstGeom prst="rect">
            <a:avLst/>
          </a:prstGeom>
          <a:noFill/>
        </p:spPr>
        <p:txBody>
          <a:bodyPr wrap="square" rtlCol="0">
            <a:spAutoFit/>
          </a:bodyPr>
          <a:lstStyle/>
          <a:p>
            <a:pPr algn="ctr"/>
            <a:r>
              <a:rPr lang="he-IL" sz="2400" dirty="0">
                <a:latin typeface="Arial" pitchFamily="34" charset="0"/>
                <a:cs typeface="Arial" pitchFamily="34" charset="0"/>
              </a:rPr>
              <a:t>למחזר</a:t>
            </a:r>
            <a:endParaRPr lang="en-US" sz="2400" dirty="0">
              <a:latin typeface="Arial" pitchFamily="34" charset="0"/>
              <a:cs typeface="Arial" pitchFamily="34" charset="0"/>
            </a:endParaRPr>
          </a:p>
        </p:txBody>
      </p:sp>
      <p:sp>
        <p:nvSpPr>
          <p:cNvPr id="17" name="TextBox 16"/>
          <p:cNvSpPr txBox="1"/>
          <p:nvPr/>
        </p:nvSpPr>
        <p:spPr>
          <a:xfrm>
            <a:off x="3981318" y="5807802"/>
            <a:ext cx="1981200" cy="461665"/>
          </a:xfrm>
          <a:prstGeom prst="rect">
            <a:avLst/>
          </a:prstGeom>
          <a:noFill/>
        </p:spPr>
        <p:txBody>
          <a:bodyPr wrap="square" rtlCol="0">
            <a:spAutoFit/>
          </a:bodyPr>
          <a:lstStyle/>
          <a:p>
            <a:pPr algn="ctr"/>
            <a:r>
              <a:rPr lang="he-IL" sz="2400" dirty="0">
                <a:latin typeface="Arial" pitchFamily="34" charset="0"/>
                <a:cs typeface="Arial" pitchFamily="34" charset="0"/>
              </a:rPr>
              <a:t>לחסוך בחשמל</a:t>
            </a:r>
            <a:endParaRPr lang="en-US" sz="2400" dirty="0">
              <a:latin typeface="Arial" pitchFamily="34" charset="0"/>
              <a:cs typeface="Arial" pitchFamily="34" charset="0"/>
            </a:endParaRPr>
          </a:p>
        </p:txBody>
      </p:sp>
      <p:sp>
        <p:nvSpPr>
          <p:cNvPr id="18" name="TextBox 17"/>
          <p:cNvSpPr txBox="1"/>
          <p:nvPr/>
        </p:nvSpPr>
        <p:spPr>
          <a:xfrm>
            <a:off x="6732448" y="3514167"/>
            <a:ext cx="1981200" cy="830997"/>
          </a:xfrm>
          <a:prstGeom prst="rect">
            <a:avLst/>
          </a:prstGeom>
          <a:noFill/>
        </p:spPr>
        <p:txBody>
          <a:bodyPr wrap="square" rtlCol="0">
            <a:spAutoFit/>
          </a:bodyPr>
          <a:lstStyle/>
          <a:p>
            <a:pPr algn="ctr"/>
            <a:r>
              <a:rPr lang="he-IL" sz="2400" dirty="0">
                <a:latin typeface="Arial" pitchFamily="34" charset="0"/>
                <a:cs typeface="Arial" pitchFamily="34" charset="0"/>
              </a:rPr>
              <a:t>להפחית שימוש בשקיות ניילון</a:t>
            </a:r>
            <a:endParaRPr lang="en-US" sz="2400" dirty="0">
              <a:latin typeface="Arial" pitchFamily="34" charset="0"/>
              <a:cs typeface="Arial" pitchFamily="34" charset="0"/>
            </a:endParaRPr>
          </a:p>
        </p:txBody>
      </p:sp>
      <p:sp>
        <p:nvSpPr>
          <p:cNvPr id="20" name="TextBox 19"/>
          <p:cNvSpPr txBox="1"/>
          <p:nvPr/>
        </p:nvSpPr>
        <p:spPr>
          <a:xfrm>
            <a:off x="4788224" y="4822250"/>
            <a:ext cx="1981200" cy="830997"/>
          </a:xfrm>
          <a:prstGeom prst="rect">
            <a:avLst/>
          </a:prstGeom>
          <a:noFill/>
        </p:spPr>
        <p:txBody>
          <a:bodyPr wrap="square" rtlCol="0">
            <a:spAutoFit/>
          </a:bodyPr>
          <a:lstStyle/>
          <a:p>
            <a:pPr algn="ctr"/>
            <a:r>
              <a:rPr lang="he-IL" sz="2400" dirty="0">
                <a:latin typeface="Arial" pitchFamily="34" charset="0"/>
                <a:cs typeface="Arial" pitchFamily="34" charset="0"/>
              </a:rPr>
              <a:t>לעשות שימוש חוזר</a:t>
            </a:r>
            <a:endParaRPr lang="en-US" sz="2400" dirty="0">
              <a:latin typeface="Arial" pitchFamily="34" charset="0"/>
              <a:cs typeface="Arial" pitchFamily="34" charset="0"/>
            </a:endParaRPr>
          </a:p>
        </p:txBody>
      </p:sp>
      <p:sp>
        <p:nvSpPr>
          <p:cNvPr id="21" name="TextBox 20"/>
          <p:cNvSpPr txBox="1"/>
          <p:nvPr/>
        </p:nvSpPr>
        <p:spPr>
          <a:xfrm>
            <a:off x="464558" y="2957763"/>
            <a:ext cx="1981200" cy="461665"/>
          </a:xfrm>
          <a:prstGeom prst="rect">
            <a:avLst/>
          </a:prstGeom>
          <a:noFill/>
        </p:spPr>
        <p:txBody>
          <a:bodyPr wrap="square" rtlCol="0">
            <a:spAutoFit/>
          </a:bodyPr>
          <a:lstStyle/>
          <a:p>
            <a:pPr algn="ctr"/>
            <a:r>
              <a:rPr lang="he-IL" sz="2400" dirty="0">
                <a:latin typeface="Arial" pitchFamily="34" charset="0"/>
                <a:cs typeface="Arial" pitchFamily="34" charset="0"/>
              </a:rPr>
              <a:t>שוק קח תן</a:t>
            </a:r>
            <a:endParaRPr lang="en-US" sz="2400" dirty="0">
              <a:latin typeface="Arial" pitchFamily="34" charset="0"/>
              <a:cs typeface="Arial" pitchFamily="34" charset="0"/>
            </a:endParaRPr>
          </a:p>
        </p:txBody>
      </p:sp>
      <p:sp>
        <p:nvSpPr>
          <p:cNvPr id="22" name="TextBox 21"/>
          <p:cNvSpPr txBox="1"/>
          <p:nvPr/>
        </p:nvSpPr>
        <p:spPr>
          <a:xfrm>
            <a:off x="6732448" y="2356067"/>
            <a:ext cx="1981200" cy="830997"/>
          </a:xfrm>
          <a:prstGeom prst="rect">
            <a:avLst/>
          </a:prstGeom>
          <a:noFill/>
        </p:spPr>
        <p:txBody>
          <a:bodyPr wrap="square" rtlCol="0">
            <a:spAutoFit/>
          </a:bodyPr>
          <a:lstStyle/>
          <a:p>
            <a:pPr algn="ctr"/>
            <a:r>
              <a:rPr lang="he-IL" sz="2400" dirty="0">
                <a:latin typeface="Arial" pitchFamily="34" charset="0"/>
                <a:cs typeface="Arial" pitchFamily="34" charset="0"/>
              </a:rPr>
              <a:t>לקנות רק מה שצריך</a:t>
            </a:r>
            <a:endParaRPr lang="en-US" sz="2400" dirty="0">
              <a:latin typeface="Arial" pitchFamily="34" charset="0"/>
              <a:cs typeface="Arial" pitchFamily="34" charset="0"/>
            </a:endParaRPr>
          </a:p>
        </p:txBody>
      </p:sp>
      <p:sp>
        <p:nvSpPr>
          <p:cNvPr id="23" name="TextBox 22"/>
          <p:cNvSpPr txBox="1"/>
          <p:nvPr/>
        </p:nvSpPr>
        <p:spPr>
          <a:xfrm>
            <a:off x="667789" y="3720934"/>
            <a:ext cx="1981200" cy="461665"/>
          </a:xfrm>
          <a:prstGeom prst="rect">
            <a:avLst/>
          </a:prstGeom>
          <a:noFill/>
        </p:spPr>
        <p:txBody>
          <a:bodyPr wrap="square" rtlCol="0">
            <a:spAutoFit/>
          </a:bodyPr>
          <a:lstStyle/>
          <a:p>
            <a:pPr algn="ctr"/>
            <a:r>
              <a:rPr lang="he-IL" sz="2400" dirty="0">
                <a:latin typeface="Arial" pitchFamily="34" charset="0"/>
                <a:cs typeface="Arial" pitchFamily="34" charset="0"/>
              </a:rPr>
              <a:t>לחסוך במים</a:t>
            </a:r>
            <a:endParaRPr lang="en-US" sz="2400" dirty="0">
              <a:latin typeface="Arial" pitchFamily="34" charset="0"/>
              <a:cs typeface="Arial" pitchFamily="34" charset="0"/>
            </a:endParaRPr>
          </a:p>
        </p:txBody>
      </p:sp>
      <p:sp>
        <p:nvSpPr>
          <p:cNvPr id="24" name="TextBox 23"/>
          <p:cNvSpPr txBox="1"/>
          <p:nvPr/>
        </p:nvSpPr>
        <p:spPr>
          <a:xfrm>
            <a:off x="397195" y="4499797"/>
            <a:ext cx="1981200" cy="1200329"/>
          </a:xfrm>
          <a:prstGeom prst="rect">
            <a:avLst/>
          </a:prstGeom>
          <a:noFill/>
        </p:spPr>
        <p:txBody>
          <a:bodyPr wrap="square" rtlCol="0">
            <a:spAutoFit/>
          </a:bodyPr>
          <a:lstStyle/>
          <a:p>
            <a:pPr algn="ctr"/>
            <a:r>
              <a:rPr lang="he-IL" sz="2400" dirty="0">
                <a:latin typeface="Arial" pitchFamily="34" charset="0"/>
                <a:cs typeface="Arial" pitchFamily="34" charset="0"/>
              </a:rPr>
              <a:t>לא להשתמש בכלים חד פעמיים</a:t>
            </a:r>
            <a:endParaRPr lang="en-US" sz="2400" dirty="0">
              <a:latin typeface="Arial" pitchFamily="34" charset="0"/>
              <a:cs typeface="Arial" pitchFamily="34" charset="0"/>
            </a:endParaRPr>
          </a:p>
        </p:txBody>
      </p:sp>
      <p:sp>
        <p:nvSpPr>
          <p:cNvPr id="25" name="TextBox 24"/>
          <p:cNvSpPr txBox="1"/>
          <p:nvPr/>
        </p:nvSpPr>
        <p:spPr>
          <a:xfrm>
            <a:off x="4064227" y="798101"/>
            <a:ext cx="1981200" cy="1200329"/>
          </a:xfrm>
          <a:prstGeom prst="rect">
            <a:avLst/>
          </a:prstGeom>
          <a:noFill/>
        </p:spPr>
        <p:txBody>
          <a:bodyPr wrap="square" rtlCol="0">
            <a:spAutoFit/>
          </a:bodyPr>
          <a:lstStyle/>
          <a:p>
            <a:pPr algn="ctr"/>
            <a:r>
              <a:rPr lang="he-IL" sz="2400" dirty="0">
                <a:latin typeface="Arial" pitchFamily="34" charset="0"/>
                <a:cs typeface="Arial" pitchFamily="34" charset="0"/>
              </a:rPr>
              <a:t>ללכת ברגל במקום לנסוע באוטו</a:t>
            </a:r>
            <a:endParaRPr lang="en-US" sz="2400" dirty="0">
              <a:latin typeface="Arial" pitchFamily="34" charset="0"/>
              <a:cs typeface="Arial" pitchFamily="34" charset="0"/>
            </a:endParaRPr>
          </a:p>
        </p:txBody>
      </p:sp>
      <p:sp>
        <p:nvSpPr>
          <p:cNvPr id="26" name="TextBox 25"/>
          <p:cNvSpPr txBox="1"/>
          <p:nvPr/>
        </p:nvSpPr>
        <p:spPr>
          <a:xfrm>
            <a:off x="707268" y="1503998"/>
            <a:ext cx="1981200" cy="1200329"/>
          </a:xfrm>
          <a:prstGeom prst="rect">
            <a:avLst/>
          </a:prstGeom>
          <a:noFill/>
        </p:spPr>
        <p:txBody>
          <a:bodyPr wrap="square" rtlCol="0">
            <a:spAutoFit/>
          </a:bodyPr>
          <a:lstStyle/>
          <a:p>
            <a:pPr algn="ctr"/>
            <a:r>
              <a:rPr lang="he-IL" sz="2400" dirty="0">
                <a:latin typeface="Arial" pitchFamily="34" charset="0"/>
                <a:cs typeface="Arial" pitchFamily="34" charset="0"/>
              </a:rPr>
              <a:t>יום/שבוע שיא ירוק בבית הספר</a:t>
            </a:r>
            <a:endParaRPr lang="en-US" sz="2400" dirty="0">
              <a:latin typeface="Arial" pitchFamily="34" charset="0"/>
              <a:cs typeface="Arial" pitchFamily="34" charset="0"/>
            </a:endParaRPr>
          </a:p>
        </p:txBody>
      </p:sp>
      <p:sp>
        <p:nvSpPr>
          <p:cNvPr id="27" name="TextBox 26"/>
          <p:cNvSpPr txBox="1"/>
          <p:nvPr/>
        </p:nvSpPr>
        <p:spPr>
          <a:xfrm>
            <a:off x="6172200" y="1432767"/>
            <a:ext cx="1981200" cy="461665"/>
          </a:xfrm>
          <a:prstGeom prst="rect">
            <a:avLst/>
          </a:prstGeom>
          <a:noFill/>
        </p:spPr>
        <p:txBody>
          <a:bodyPr wrap="square" rtlCol="0">
            <a:spAutoFit/>
          </a:bodyPr>
          <a:lstStyle/>
          <a:p>
            <a:pPr algn="ctr"/>
            <a:r>
              <a:rPr lang="he-IL" sz="2400" dirty="0">
                <a:latin typeface="Arial" pitchFamily="34" charset="0"/>
                <a:cs typeface="Arial" pitchFamily="34" charset="0"/>
              </a:rPr>
              <a:t>לטעת עצים</a:t>
            </a:r>
            <a:endParaRPr lang="en-US" sz="2400" dirty="0">
              <a:latin typeface="Arial" pitchFamily="34" charset="0"/>
              <a:cs typeface="Arial" pitchFamily="34" charset="0"/>
            </a:endParaRPr>
          </a:p>
        </p:txBody>
      </p:sp>
      <p:sp>
        <p:nvSpPr>
          <p:cNvPr id="28" name="TextBox 27"/>
          <p:cNvSpPr txBox="1"/>
          <p:nvPr/>
        </p:nvSpPr>
        <p:spPr>
          <a:xfrm>
            <a:off x="1956254" y="684153"/>
            <a:ext cx="1981200" cy="461665"/>
          </a:xfrm>
          <a:prstGeom prst="rect">
            <a:avLst/>
          </a:prstGeom>
          <a:noFill/>
        </p:spPr>
        <p:txBody>
          <a:bodyPr wrap="square" rtlCol="0">
            <a:spAutoFit/>
          </a:bodyPr>
          <a:lstStyle/>
          <a:p>
            <a:pPr algn="ctr"/>
            <a:r>
              <a:rPr lang="he-IL" sz="2400" dirty="0">
                <a:latin typeface="Arial" pitchFamily="34" charset="0"/>
                <a:cs typeface="Arial" pitchFamily="34" charset="0"/>
              </a:rPr>
              <a:t>מנהיגות ירוקה </a:t>
            </a:r>
            <a:endParaRPr lang="en-US" sz="2400" dirty="0">
              <a:latin typeface="Arial" pitchFamily="34" charset="0"/>
              <a:cs typeface="Arial" pitchFamily="34" charset="0"/>
            </a:endParaRPr>
          </a:p>
        </p:txBody>
      </p:sp>
      <p:sp>
        <p:nvSpPr>
          <p:cNvPr id="29" name="TextBox 28"/>
          <p:cNvSpPr txBox="1"/>
          <p:nvPr/>
        </p:nvSpPr>
        <p:spPr>
          <a:xfrm>
            <a:off x="2272145" y="4827651"/>
            <a:ext cx="1981200" cy="830997"/>
          </a:xfrm>
          <a:prstGeom prst="rect">
            <a:avLst/>
          </a:prstGeom>
          <a:noFill/>
        </p:spPr>
        <p:txBody>
          <a:bodyPr wrap="square" rtlCol="0">
            <a:spAutoFit/>
          </a:bodyPr>
          <a:lstStyle/>
          <a:p>
            <a:pPr algn="ctr"/>
            <a:r>
              <a:rPr lang="he-IL" sz="2400" dirty="0">
                <a:latin typeface="Arial" pitchFamily="34" charset="0"/>
                <a:cs typeface="Arial" pitchFamily="34" charset="0"/>
              </a:rPr>
              <a:t>לשמור על מגוון המינים</a:t>
            </a:r>
            <a:endParaRPr lang="en-US" sz="2400" dirty="0">
              <a:latin typeface="Arial" pitchFamily="34" charset="0"/>
              <a:cs typeface="Arial" pitchFamily="34" charset="0"/>
            </a:endParaRPr>
          </a:p>
        </p:txBody>
      </p:sp>
      <p:sp>
        <p:nvSpPr>
          <p:cNvPr id="30" name="TextBox 29"/>
          <p:cNvSpPr txBox="1"/>
          <p:nvPr/>
        </p:nvSpPr>
        <p:spPr>
          <a:xfrm>
            <a:off x="6931980" y="5055715"/>
            <a:ext cx="1981200" cy="461665"/>
          </a:xfrm>
          <a:prstGeom prst="rect">
            <a:avLst/>
          </a:prstGeom>
          <a:noFill/>
        </p:spPr>
        <p:txBody>
          <a:bodyPr wrap="square" rtlCol="0">
            <a:spAutoFit/>
          </a:bodyPr>
          <a:lstStyle/>
          <a:p>
            <a:pPr algn="ctr"/>
            <a:r>
              <a:rPr lang="he-IL" sz="2400" dirty="0">
                <a:latin typeface="Arial" pitchFamily="34" charset="0"/>
                <a:cs typeface="Arial" pitchFamily="34" charset="0"/>
              </a:rPr>
              <a:t>לחסוך בנייר</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88456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100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100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11000"/>
                            </p:stCondLst>
                            <p:childTnLst>
                              <p:par>
                                <p:cTn id="38" presetID="1" presetClass="entr" presetSubtype="0" fill="hold" grpId="0" nodeType="afterEffect">
                                  <p:stCondLst>
                                    <p:cond delay="1000"/>
                                  </p:stCondLst>
                                  <p:childTnLst>
                                    <p:set>
                                      <p:cBhvr>
                                        <p:cTn id="39" dur="1" fill="hold">
                                          <p:stCondLst>
                                            <p:cond delay="0"/>
                                          </p:stCondLst>
                                        </p:cTn>
                                        <p:tgtEl>
                                          <p:spTgt spid="26"/>
                                        </p:tgtEl>
                                        <p:attrNameLst>
                                          <p:attrName>style.visibility</p:attrName>
                                        </p:attrNameLst>
                                      </p:cBhvr>
                                      <p:to>
                                        <p:strVal val="visible"/>
                                      </p:to>
                                    </p:set>
                                  </p:childTnLst>
                                </p:cTn>
                              </p:par>
                            </p:childTnLst>
                          </p:cTn>
                        </p:par>
                        <p:par>
                          <p:cTn id="40" fill="hold">
                            <p:stCondLst>
                              <p:cond delay="12000"/>
                            </p:stCondLst>
                            <p:childTnLst>
                              <p:par>
                                <p:cTn id="41" presetID="1" presetClass="entr" presetSubtype="0" fill="hold" grpId="0" nodeType="afterEffect">
                                  <p:stCondLst>
                                    <p:cond delay="1000"/>
                                  </p:stCondLst>
                                  <p:childTnLst>
                                    <p:set>
                                      <p:cBhvr>
                                        <p:cTn id="42" dur="1" fill="hold">
                                          <p:stCondLst>
                                            <p:cond delay="0"/>
                                          </p:stCondLst>
                                        </p:cTn>
                                        <p:tgtEl>
                                          <p:spTgt spid="29"/>
                                        </p:tgtEl>
                                        <p:attrNameLst>
                                          <p:attrName>style.visibility</p:attrName>
                                        </p:attrNameLst>
                                      </p:cBhvr>
                                      <p:to>
                                        <p:strVal val="visible"/>
                                      </p:to>
                                    </p:set>
                                  </p:childTnLst>
                                </p:cTn>
                              </p:par>
                            </p:childTnLst>
                          </p:cTn>
                        </p:par>
                        <p:par>
                          <p:cTn id="43" fill="hold">
                            <p:stCondLst>
                              <p:cond delay="13000"/>
                            </p:stCondLst>
                            <p:childTnLst>
                              <p:par>
                                <p:cTn id="44" presetID="1" presetClass="entr" presetSubtype="0" fill="hold" grpId="0" nodeType="afterEffect">
                                  <p:stCondLst>
                                    <p:cond delay="1000"/>
                                  </p:stCondLst>
                                  <p:childTnLst>
                                    <p:set>
                                      <p:cBhvr>
                                        <p:cTn id="4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1" grpId="0"/>
      <p:bldP spid="22" grpId="0"/>
      <p:bldP spid="23" grpId="0"/>
      <p:bldP spid="24" grpId="0"/>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omen think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00653" y="3163269"/>
            <a:ext cx="3462291" cy="230819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774577" y="869560"/>
            <a:ext cx="7772400" cy="2387600"/>
          </a:xfrm>
        </p:spPr>
        <p:txBody>
          <a:bodyPr>
            <a:normAutofit/>
          </a:bodyPr>
          <a:lstStyle/>
          <a:p>
            <a:pPr rtl="1">
              <a:spcBef>
                <a:spcPts val="1000"/>
              </a:spcBef>
            </a:pPr>
            <a:r>
              <a:rPr lang="he-IL" sz="2800" dirty="0">
                <a:latin typeface="+mn-lt"/>
                <a:ea typeface="+mn-ea"/>
                <a:cs typeface="+mn-cs"/>
              </a:rPr>
              <a:t>יש נושא נוסף שכנראה עדיין לא שמעתם עליו...</a:t>
            </a:r>
            <a:br>
              <a:rPr lang="he-IL" sz="2800" dirty="0">
                <a:latin typeface="+mn-lt"/>
                <a:ea typeface="+mn-ea"/>
                <a:cs typeface="+mn-cs"/>
              </a:rPr>
            </a:br>
            <a:r>
              <a:rPr lang="he-IL" sz="2800" dirty="0">
                <a:latin typeface="+mn-lt"/>
                <a:ea typeface="+mn-ea"/>
                <a:cs typeface="+mn-cs"/>
              </a:rPr>
              <a:t>אם נאמץ גם אותו, נוכל מאוד לעזור לסביבה</a:t>
            </a:r>
            <a:br>
              <a:rPr lang="he-IL" sz="2800" dirty="0">
                <a:latin typeface="+mn-lt"/>
                <a:ea typeface="+mn-ea"/>
                <a:cs typeface="+mn-cs"/>
              </a:rPr>
            </a:br>
            <a:r>
              <a:rPr lang="he-IL" sz="2800" dirty="0">
                <a:latin typeface="+mn-lt"/>
                <a:ea typeface="+mn-ea"/>
                <a:cs typeface="+mn-cs"/>
              </a:rPr>
              <a:t>ואפילו יותר מכל מה שעזרנו עד היום.</a:t>
            </a:r>
            <a:br>
              <a:rPr lang="he-IL" sz="2800" dirty="0">
                <a:latin typeface="+mn-lt"/>
                <a:ea typeface="+mn-ea"/>
                <a:cs typeface="+mn-cs"/>
              </a:rPr>
            </a:br>
            <a:br>
              <a:rPr lang="he-IL" sz="2800" dirty="0">
                <a:latin typeface="+mn-lt"/>
                <a:ea typeface="+mn-ea"/>
                <a:cs typeface="+mn-cs"/>
              </a:rPr>
            </a:br>
            <a:r>
              <a:rPr lang="he-IL" sz="2800" dirty="0">
                <a:latin typeface="+mn-lt"/>
                <a:ea typeface="+mn-ea"/>
                <a:cs typeface="+mn-cs"/>
              </a:rPr>
              <a:t>מהו אותו נושא??</a:t>
            </a:r>
            <a:endParaRPr lang="en-US" sz="2800" dirty="0">
              <a:latin typeface="+mn-lt"/>
              <a:ea typeface="+mn-ea"/>
              <a:cs typeface="+mn-cs"/>
            </a:endParaRPr>
          </a:p>
        </p:txBody>
      </p:sp>
      <p:sp>
        <p:nvSpPr>
          <p:cNvPr id="7" name="Subtitle 6"/>
          <p:cNvSpPr>
            <a:spLocks noGrp="1"/>
          </p:cNvSpPr>
          <p:nvPr>
            <p:ph type="subTitle" idx="1"/>
          </p:nvPr>
        </p:nvSpPr>
        <p:spPr>
          <a:xfrm>
            <a:off x="1231777" y="5377572"/>
            <a:ext cx="6858000" cy="1655762"/>
          </a:xfrm>
        </p:spPr>
        <p:txBody>
          <a:bodyPr/>
          <a:lstStyle/>
          <a:p>
            <a:r>
              <a:rPr lang="he-IL" dirty="0"/>
              <a:t>מה עוד ביכולתנו לשנות ולתרום תרומה גדולה לשמירה על הסביבה?</a:t>
            </a:r>
            <a:endParaRPr lang="en-US" dirty="0"/>
          </a:p>
        </p:txBody>
      </p:sp>
    </p:spTree>
    <p:extLst>
      <p:ext uri="{BB962C8B-B14F-4D97-AF65-F5344CB8AC3E}">
        <p14:creationId xmlns:p14="http://schemas.microsoft.com/office/powerpoint/2010/main" val="2391188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28650" y="1690689"/>
            <a:ext cx="7886700" cy="4351338"/>
          </a:xfrm>
        </p:spPr>
        <p:txBody>
          <a:bodyPr>
            <a:normAutofit lnSpcReduction="10000"/>
          </a:bodyPr>
          <a:lstStyle/>
          <a:p>
            <a:pPr marL="0" indent="0" algn="r" rtl="1">
              <a:buNone/>
            </a:pPr>
            <a:r>
              <a:rPr lang="he-IL" dirty="0"/>
              <a:t>כדי לייצר מזון לכל תושבי כדור הארץ, יש צורך בהשקעת משאבי טבע רבים </a:t>
            </a:r>
            <a:br>
              <a:rPr lang="en-US" dirty="0"/>
            </a:br>
            <a:r>
              <a:rPr lang="he-IL" dirty="0"/>
              <a:t>ויש לכך השפעה </a:t>
            </a:r>
            <a:br>
              <a:rPr lang="en-US" dirty="0"/>
            </a:br>
            <a:r>
              <a:rPr lang="he-IL" dirty="0"/>
              <a:t>סביבתית אדירה.</a:t>
            </a:r>
            <a:br>
              <a:rPr lang="he-IL" dirty="0"/>
            </a:br>
            <a:br>
              <a:rPr lang="he-IL" dirty="0"/>
            </a:br>
            <a:br>
              <a:rPr lang="he-IL" dirty="0"/>
            </a:br>
            <a:br>
              <a:rPr lang="he-IL" dirty="0"/>
            </a:br>
            <a:br>
              <a:rPr lang="he-IL" dirty="0"/>
            </a:br>
            <a:br>
              <a:rPr lang="he-IL" dirty="0"/>
            </a:br>
            <a:r>
              <a:rPr lang="he-IL" dirty="0"/>
              <a:t>בואו ביחד ננסה </a:t>
            </a:r>
            <a:br>
              <a:rPr lang="en-US" dirty="0"/>
            </a:br>
            <a:r>
              <a:rPr lang="he-IL" dirty="0"/>
              <a:t>להבין מה הכוונה....</a:t>
            </a:r>
            <a:br>
              <a:rPr lang="he-IL" dirty="0"/>
            </a:br>
            <a:endParaRPr lang="en-US" dirty="0"/>
          </a:p>
        </p:txBody>
      </p:sp>
      <p:sp>
        <p:nvSpPr>
          <p:cNvPr id="6" name="Title 5"/>
          <p:cNvSpPr>
            <a:spLocks noGrp="1"/>
          </p:cNvSpPr>
          <p:nvPr>
            <p:ph type="title"/>
          </p:nvPr>
        </p:nvSpPr>
        <p:spPr>
          <a:xfrm>
            <a:off x="628650" y="365126"/>
            <a:ext cx="6791325" cy="1325563"/>
          </a:xfrm>
        </p:spPr>
        <p:txBody>
          <a:bodyPr/>
          <a:lstStyle/>
          <a:p>
            <a:pPr algn="r" rtl="1"/>
            <a:r>
              <a:rPr lang="he-IL" dirty="0">
                <a:cs typeface="+mn-cs"/>
              </a:rPr>
              <a:t>והתשובה: </a:t>
            </a:r>
            <a:r>
              <a:rPr lang="he-IL" sz="7200" dirty="0">
                <a:cs typeface="+mn-cs"/>
              </a:rPr>
              <a:t>מזון</a:t>
            </a:r>
            <a:endParaRPr lang="en-US" dirty="0">
              <a:cs typeface="+mn-cs"/>
            </a:endParaRPr>
          </a:p>
        </p:txBody>
      </p:sp>
      <p:pic>
        <p:nvPicPr>
          <p:cNvPr id="2050" name="Picture 2" descr="Image result for agricultur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4360" y="2186496"/>
            <a:ext cx="4531241" cy="3233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96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6030" y="2287849"/>
            <a:ext cx="6402463" cy="1411549"/>
          </a:xfrm>
        </p:spPr>
        <p:txBody>
          <a:bodyPr>
            <a:normAutofit/>
          </a:bodyPr>
          <a:lstStyle/>
          <a:p>
            <a:pPr marL="0" indent="0" algn="r" rtl="1">
              <a:buNone/>
            </a:pPr>
            <a:r>
              <a:rPr lang="he-IL" dirty="0"/>
              <a:t>משימה אישית: </a:t>
            </a:r>
            <a:endParaRPr lang="en-US" dirty="0"/>
          </a:p>
          <a:p>
            <a:pPr marL="0" indent="0" algn="r" rtl="1">
              <a:buNone/>
            </a:pPr>
            <a:r>
              <a:rPr lang="he-IL" dirty="0"/>
              <a:t>כתבו מאכל אחד מזין ובריא שאהוב עליכם</a:t>
            </a:r>
          </a:p>
          <a:p>
            <a:pPr marL="0" indent="0" algn="r" rtl="1">
              <a:buNone/>
            </a:pPr>
            <a:endParaRPr lang="he-IL" dirty="0"/>
          </a:p>
          <a:p>
            <a:pPr marL="0" indent="0" algn="r" rtl="1">
              <a:buNone/>
            </a:pPr>
            <a:endParaRPr lang="en-US" dirty="0"/>
          </a:p>
        </p:txBody>
      </p:sp>
      <p:sp>
        <p:nvSpPr>
          <p:cNvPr id="8" name="Title 1"/>
          <p:cNvSpPr>
            <a:spLocks noGrp="1"/>
          </p:cNvSpPr>
          <p:nvPr>
            <p:ph type="title"/>
          </p:nvPr>
        </p:nvSpPr>
        <p:spPr>
          <a:xfrm>
            <a:off x="676276" y="368640"/>
            <a:ext cx="6591300" cy="1325563"/>
          </a:xfrm>
        </p:spPr>
        <p:txBody>
          <a:bodyPr/>
          <a:lstStyle/>
          <a:p>
            <a:pPr algn="r"/>
            <a:r>
              <a:rPr lang="he-IL" dirty="0">
                <a:cs typeface="+mn-cs"/>
              </a:rPr>
              <a:t>בואו נדבר על אוכל</a:t>
            </a:r>
            <a:endParaRPr lang="en-US" dirty="0">
              <a:cs typeface="+mn-cs"/>
            </a:endParaRPr>
          </a:p>
        </p:txBody>
      </p:sp>
      <p:pic>
        <p:nvPicPr>
          <p:cNvPr id="1027" name="Picture 3" descr="C:\Users\yaelh.TEVA\AppData\Local\Microsoft\Windows\INetCache\IE\RS8UX03F\Eat-icon.svg[1].png"/>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3771899" y="3438525"/>
            <a:ext cx="1990725"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15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724650" cy="1325563"/>
          </a:xfrm>
        </p:spPr>
        <p:txBody>
          <a:bodyPr/>
          <a:lstStyle/>
          <a:p>
            <a:pPr algn="r"/>
            <a:r>
              <a:rPr lang="he-IL" dirty="0">
                <a:cs typeface="+mn-cs"/>
              </a:rPr>
              <a:t>מאיפה הגיע האוכל הזה?</a:t>
            </a:r>
            <a:endParaRPr lang="en-US" dirty="0">
              <a:cs typeface="+mn-cs"/>
            </a:endParaRPr>
          </a:p>
        </p:txBody>
      </p:sp>
      <p:pic>
        <p:nvPicPr>
          <p:cNvPr id="4098" name="Picture 2" descr="Image result for ‫סופרמרק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953" y="2345608"/>
            <a:ext cx="477292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שוק‬‎"/>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57750" y="2345608"/>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27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Image result for ‫שדה‬‎"/>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6157" y="1346596"/>
            <a:ext cx="2819720" cy="211479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שדה‬‎"/>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6157" y="3724035"/>
            <a:ext cx="2819720" cy="211479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for ‫שדה‬‎"/>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307867" y="3724035"/>
            <a:ext cx="3139918" cy="211479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פרדס‬‎"/>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307867" y="1346596"/>
            <a:ext cx="3139918" cy="2114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913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19641" y="2105149"/>
            <a:ext cx="2813465" cy="2143001"/>
          </a:xfrm>
        </p:spPr>
        <p:txBody>
          <a:bodyPr>
            <a:normAutofit fontScale="90000"/>
          </a:bodyPr>
          <a:lstStyle/>
          <a:p>
            <a:pPr algn="ctr" rtl="1"/>
            <a:r>
              <a:rPr lang="he-IL" dirty="0">
                <a:cs typeface="+mn-cs"/>
              </a:rPr>
              <a:t>מערכת המזון: מהאדמה לצלחת</a:t>
            </a:r>
            <a:br>
              <a:rPr lang="he-IL" dirty="0">
                <a:cs typeface="+mn-cs"/>
              </a:rPr>
            </a:br>
            <a:endParaRPr lang="en-US" dirty="0">
              <a:highlight>
                <a:srgbClr val="FFFF00"/>
              </a:highlight>
              <a:cs typeface="+mn-cs"/>
            </a:endParaRPr>
          </a:p>
        </p:txBody>
      </p:sp>
      <p:pic>
        <p:nvPicPr>
          <p:cNvPr id="3" name="תמונה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
            <a:ext cx="5262735" cy="6858001"/>
          </a:xfrm>
          <a:prstGeom prst="rect">
            <a:avLst/>
          </a:prstGeom>
        </p:spPr>
      </p:pic>
    </p:spTree>
    <p:extLst>
      <p:ext uri="{BB962C8B-B14F-4D97-AF65-F5344CB8AC3E}">
        <p14:creationId xmlns:p14="http://schemas.microsoft.com/office/powerpoint/2010/main" val="2657051343"/>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4501</TotalTime>
  <Words>1222</Words>
  <Application>Microsoft Office PowerPoint</Application>
  <PresentationFormat>On-screen Show (4:3)</PresentationFormat>
  <Paragraphs>267</Paragraphs>
  <Slides>27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BN Penguin</vt:lpstr>
      <vt:lpstr>Calibri</vt:lpstr>
      <vt:lpstr>Calibri Light</vt:lpstr>
      <vt:lpstr>Times New Roman</vt:lpstr>
      <vt:lpstr>Wingdings</vt:lpstr>
      <vt:lpstr>ערכת נושא Office</vt:lpstr>
      <vt:lpstr>PowerPoint Presentation</vt:lpstr>
      <vt:lpstr>PowerPoint Presentation</vt:lpstr>
      <vt:lpstr>PowerPoint Presentation</vt:lpstr>
      <vt:lpstr>יש נושא נוסף שכנראה עדיין לא שמעתם עליו... אם נאמץ גם אותו, נוכל מאוד לעזור לסביבה ואפילו יותר מכל מה שעזרנו עד היום.  מהו אותו נושא??</vt:lpstr>
      <vt:lpstr>והתשובה: מזון</vt:lpstr>
      <vt:lpstr>בואו נדבר על אוכל</vt:lpstr>
      <vt:lpstr>מאיפה הגיע האוכל הזה?</vt:lpstr>
      <vt:lpstr>PowerPoint Presentation</vt:lpstr>
      <vt:lpstr>מערכת המזון: מהאדמה לצלחת </vt:lpstr>
      <vt:lpstr>PowerPoint Presentation</vt:lpstr>
      <vt:lpstr>איך המנה שבחרתם  הגיעה לצלחת?</vt:lpstr>
      <vt:lpstr>מה נדרש כדי לייצר מזון?</vt:lpstr>
      <vt:lpstr>PowerPoint Presentation</vt:lpstr>
      <vt:lpstr>PowerPoint Presentation</vt:lpstr>
      <vt:lpstr>אז מה, לא נאכל!? </vt:lpstr>
      <vt:lpstr>PowerPoint Presentation</vt:lpstr>
      <vt:lpstr>כמות פליטות גזי החממה של מזונות שונים</vt:lpstr>
      <vt:lpstr>כמות מים הנדרשת לייצור מזונות שונים</vt:lpstr>
      <vt:lpstr>כמות מים הנדרשת לייצור מזונות שונים</vt:lpstr>
      <vt:lpstr> מה נדרש כדי לייצר קציצת המבורגר?</vt:lpstr>
      <vt:lpstr>PowerPoint Presentation</vt:lpstr>
      <vt:lpstr>PowerPoint Presentation</vt:lpstr>
      <vt:lpstr>PowerPoint Presentation</vt:lpstr>
      <vt:lpstr>PowerPoint Presentation</vt:lpstr>
      <vt:lpstr>לסיכום</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Elad benjamin</cp:lastModifiedBy>
  <cp:revision>230</cp:revision>
  <cp:lastPrinted>2016-11-13T06:45:57Z</cp:lastPrinted>
  <dcterms:created xsi:type="dcterms:W3CDTF">2016-03-24T14:33:56Z</dcterms:created>
  <dcterms:modified xsi:type="dcterms:W3CDTF">2017-04-19T09:18:23Z</dcterms:modified>
</cp:coreProperties>
</file>