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handoutMasterIdLst>
    <p:handoutMasterId r:id="rId36"/>
  </p:handoutMasterIdLst>
  <p:sldIdLst>
    <p:sldId id="257" r:id="rId2"/>
    <p:sldId id="303" r:id="rId3"/>
    <p:sldId id="307" r:id="rId4"/>
    <p:sldId id="261" r:id="rId5"/>
    <p:sldId id="260" r:id="rId6"/>
    <p:sldId id="262" r:id="rId7"/>
    <p:sldId id="265" r:id="rId8"/>
    <p:sldId id="266" r:id="rId9"/>
    <p:sldId id="293" r:id="rId10"/>
    <p:sldId id="267" r:id="rId11"/>
    <p:sldId id="305" r:id="rId12"/>
    <p:sldId id="308" r:id="rId13"/>
    <p:sldId id="273" r:id="rId14"/>
    <p:sldId id="274" r:id="rId15"/>
    <p:sldId id="275" r:id="rId16"/>
    <p:sldId id="301" r:id="rId17"/>
    <p:sldId id="318" r:id="rId18"/>
    <p:sldId id="310" r:id="rId19"/>
    <p:sldId id="311" r:id="rId20"/>
    <p:sldId id="312" r:id="rId21"/>
    <p:sldId id="313" r:id="rId22"/>
    <p:sldId id="314" r:id="rId23"/>
    <p:sldId id="316" r:id="rId24"/>
    <p:sldId id="317" r:id="rId25"/>
    <p:sldId id="315" r:id="rId26"/>
    <p:sldId id="290" r:id="rId27"/>
    <p:sldId id="279" r:id="rId28"/>
    <p:sldId id="280" r:id="rId29"/>
    <p:sldId id="283" r:id="rId30"/>
    <p:sldId id="284" r:id="rId31"/>
    <p:sldId id="285" r:id="rId32"/>
    <p:sldId id="286" r:id="rId33"/>
    <p:sldId id="291" r:id="rId34"/>
  </p:sldIdLst>
  <p:sldSz cx="9144000" cy="5143500" type="screen16x9"/>
  <p:notesSz cx="7315200" cy="9601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eorlan" initials="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942"/>
    <a:srgbClr val="FCB040"/>
    <a:srgbClr val="F9AF40"/>
    <a:srgbClr val="81B0B3"/>
    <a:srgbClr val="D1D2D4"/>
    <a:srgbClr val="AFE0E6"/>
    <a:srgbClr val="5B4A42"/>
    <a:srgbClr val="D6D3D0"/>
    <a:srgbClr val="CDD618"/>
    <a:srgbClr val="F7E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899" autoAdjust="0"/>
  </p:normalViewPr>
  <p:slideViewPr>
    <p:cSldViewPr snapToGrid="0" snapToObjects="1">
      <p:cViewPr varScale="1">
        <p:scale>
          <a:sx n="90" d="100"/>
          <a:sy n="90" d="100"/>
        </p:scale>
        <p:origin x="624" y="56"/>
      </p:cViewPr>
      <p:guideLst>
        <p:guide orient="horz" pos="1620"/>
        <p:guide pos="2880"/>
      </p:guideLst>
    </p:cSldViewPr>
  </p:slideViewPr>
  <p:notesTextViewPr>
    <p:cViewPr>
      <p:scale>
        <a:sx n="1" d="1"/>
        <a:sy n="1" d="1"/>
      </p:scale>
      <p:origin x="0" y="0"/>
    </p:cViewPr>
  </p:notesTextViewPr>
  <p:notesViewPr>
    <p:cSldViewPr snapToGrid="0" snapToObjects="1">
      <p:cViewPr varScale="1">
        <p:scale>
          <a:sx n="79" d="100"/>
          <a:sy n="79" d="100"/>
        </p:scale>
        <p:origin x="-196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A2315-EAE4-4D79-B9E7-59BA96DF25F3}" type="doc">
      <dgm:prSet loTypeId="urn:microsoft.com/office/officeart/2005/8/layout/chart3" loCatId="cycle" qsTypeId="urn:microsoft.com/office/officeart/2005/8/quickstyle/simple2" qsCatId="simple" csTypeId="urn:microsoft.com/office/officeart/2005/8/colors/colorful1" csCatId="colorful" phldr="1"/>
      <dgm:spPr/>
    </dgm:pt>
    <dgm:pt modelId="{E0AADC52-7BB8-4E19-B34B-C486A4B8F00A}">
      <dgm:prSet phldrT="[Text]"/>
      <dgm:spPr>
        <a:blipFill dpi="0" rotWithShape="0">
          <a:blip xmlns:r="http://schemas.openxmlformats.org/officeDocument/2006/relationships" r:embed="rId1">
            <a:alphaModFix amt="75000"/>
          </a:blip>
          <a:srcRect/>
          <a:stretch>
            <a:fillRect/>
          </a:stretch>
        </a:blipFill>
      </dgm:spPr>
      <dgm:t>
        <a:bodyPr/>
        <a:lstStyle/>
        <a:p>
          <a:r>
            <a:rPr lang="he-IL" b="1" dirty="0">
              <a:solidFill>
                <a:schemeClr val="tx1"/>
              </a:solidFill>
            </a:rPr>
            <a:t>ערך תזונתי גבוה</a:t>
          </a:r>
          <a:endParaRPr lang="en-US" dirty="0">
            <a:solidFill>
              <a:schemeClr val="tx1"/>
            </a:solidFill>
          </a:endParaRPr>
        </a:p>
      </dgm:t>
    </dgm:pt>
    <dgm:pt modelId="{716AD965-5991-499B-A061-67A461812B1C}" type="parTrans" cxnId="{98BA3321-715D-467F-B9CC-088768E8E664}">
      <dgm:prSet/>
      <dgm:spPr/>
      <dgm:t>
        <a:bodyPr/>
        <a:lstStyle/>
        <a:p>
          <a:endParaRPr lang="en-US"/>
        </a:p>
      </dgm:t>
    </dgm:pt>
    <dgm:pt modelId="{7A5D4510-8FD2-40F1-B301-4BDDEFD9733E}" type="sibTrans" cxnId="{98BA3321-715D-467F-B9CC-088768E8E664}">
      <dgm:prSet/>
      <dgm:spPr/>
      <dgm:t>
        <a:bodyPr/>
        <a:lstStyle/>
        <a:p>
          <a:endParaRPr lang="en-US"/>
        </a:p>
      </dgm:t>
    </dgm:pt>
    <dgm:pt modelId="{103690D4-1385-441B-9DA8-52018E71F601}">
      <dgm:prSet phldrT="[Text]"/>
      <dgm:spPr>
        <a:blipFill dpi="0" rotWithShape="0">
          <a:blip xmlns:r="http://schemas.openxmlformats.org/officeDocument/2006/relationships" r:embed="rId2">
            <a:alphaModFix amt="78000"/>
          </a:blip>
          <a:srcRect/>
          <a:stretch>
            <a:fillRect/>
          </a:stretch>
        </a:blipFill>
      </dgm:spPr>
      <dgm:t>
        <a:bodyPr/>
        <a:lstStyle/>
        <a:p>
          <a:r>
            <a:rPr lang="he-IL" b="1" dirty="0">
              <a:solidFill>
                <a:schemeClr val="tx1"/>
              </a:solidFill>
            </a:rPr>
            <a:t>מחיר נמוך</a:t>
          </a:r>
          <a:endParaRPr lang="en-US" dirty="0">
            <a:solidFill>
              <a:schemeClr val="tx1"/>
            </a:solidFill>
          </a:endParaRPr>
        </a:p>
      </dgm:t>
    </dgm:pt>
    <dgm:pt modelId="{32CD198B-0F5A-4308-9445-8E3B0E0B6A84}" type="parTrans" cxnId="{E566D9D0-98B4-47AD-B5B7-7BFD3EE19A9D}">
      <dgm:prSet/>
      <dgm:spPr/>
      <dgm:t>
        <a:bodyPr/>
        <a:lstStyle/>
        <a:p>
          <a:endParaRPr lang="en-US"/>
        </a:p>
      </dgm:t>
    </dgm:pt>
    <dgm:pt modelId="{B6501203-ED79-47C9-A2CB-3BAC16C23A65}" type="sibTrans" cxnId="{E566D9D0-98B4-47AD-B5B7-7BFD3EE19A9D}">
      <dgm:prSet/>
      <dgm:spPr/>
      <dgm:t>
        <a:bodyPr/>
        <a:lstStyle/>
        <a:p>
          <a:endParaRPr lang="en-US"/>
        </a:p>
      </dgm:t>
    </dgm:pt>
    <dgm:pt modelId="{EFEC1FAC-C36C-48C1-8CFE-E30BD77AB8B7}">
      <dgm:prSet phldrT="[Text]"/>
      <dgm:spPr>
        <a:blipFill rotWithShape="0">
          <a:blip xmlns:r="http://schemas.openxmlformats.org/officeDocument/2006/relationships" r:embed="rId3">
            <a:alphaModFix amt="75000"/>
          </a:blip>
          <a:stretch>
            <a:fillRect/>
          </a:stretch>
        </a:blipFill>
      </dgm:spPr>
      <dgm:t>
        <a:bodyPr/>
        <a:lstStyle/>
        <a:p>
          <a:r>
            <a:rPr lang="he-IL" b="1" dirty="0">
              <a:solidFill>
                <a:schemeClr val="tx1"/>
              </a:solidFill>
            </a:rPr>
            <a:t>טובות יותר לסביבה</a:t>
          </a:r>
          <a:endParaRPr lang="en-US" dirty="0">
            <a:solidFill>
              <a:schemeClr val="tx1"/>
            </a:solidFill>
          </a:endParaRPr>
        </a:p>
      </dgm:t>
    </dgm:pt>
    <dgm:pt modelId="{296667A8-FA79-41E8-B8EF-A0978C21188A}" type="parTrans" cxnId="{0C85B55D-3673-4D27-8080-164366E424E3}">
      <dgm:prSet/>
      <dgm:spPr/>
      <dgm:t>
        <a:bodyPr/>
        <a:lstStyle/>
        <a:p>
          <a:endParaRPr lang="en-US"/>
        </a:p>
      </dgm:t>
    </dgm:pt>
    <dgm:pt modelId="{E81C013B-F47B-4BFF-9A20-2FD55657F484}" type="sibTrans" cxnId="{0C85B55D-3673-4D27-8080-164366E424E3}">
      <dgm:prSet/>
      <dgm:spPr/>
      <dgm:t>
        <a:bodyPr/>
        <a:lstStyle/>
        <a:p>
          <a:endParaRPr lang="en-US"/>
        </a:p>
      </dgm:t>
    </dgm:pt>
    <dgm:pt modelId="{0812A7FE-B83C-48FC-9476-A91F50CE9F0E}" type="pres">
      <dgm:prSet presAssocID="{887A2315-EAE4-4D79-B9E7-59BA96DF25F3}" presName="compositeShape" presStyleCnt="0">
        <dgm:presLayoutVars>
          <dgm:chMax val="7"/>
          <dgm:dir/>
          <dgm:resizeHandles val="exact"/>
        </dgm:presLayoutVars>
      </dgm:prSet>
      <dgm:spPr/>
    </dgm:pt>
    <dgm:pt modelId="{C8E02B93-F5AD-4E75-8ACD-B6121FA9BDFD}" type="pres">
      <dgm:prSet presAssocID="{887A2315-EAE4-4D79-B9E7-59BA96DF25F3}" presName="wedge1" presStyleLbl="node1" presStyleIdx="0" presStyleCnt="3" custLinFactNeighborX="-5075" custLinFactNeighborY="2819"/>
      <dgm:spPr/>
    </dgm:pt>
    <dgm:pt modelId="{7B16C002-B7E5-497B-9E91-39A87D44D4D3}" type="pres">
      <dgm:prSet presAssocID="{887A2315-EAE4-4D79-B9E7-59BA96DF25F3}" presName="wedge1Tx" presStyleLbl="node1" presStyleIdx="0" presStyleCnt="3">
        <dgm:presLayoutVars>
          <dgm:chMax val="0"/>
          <dgm:chPref val="0"/>
          <dgm:bulletEnabled val="1"/>
        </dgm:presLayoutVars>
      </dgm:prSet>
      <dgm:spPr/>
    </dgm:pt>
    <dgm:pt modelId="{EEB69BA6-2AEC-402A-B556-55592DBB56B6}" type="pres">
      <dgm:prSet presAssocID="{887A2315-EAE4-4D79-B9E7-59BA96DF25F3}" presName="wedge2" presStyleLbl="node1" presStyleIdx="1" presStyleCnt="3"/>
      <dgm:spPr/>
    </dgm:pt>
    <dgm:pt modelId="{25365BEA-4C6B-477B-9F31-2EFD85CCABF7}" type="pres">
      <dgm:prSet presAssocID="{887A2315-EAE4-4D79-B9E7-59BA96DF25F3}" presName="wedge2Tx" presStyleLbl="node1" presStyleIdx="1" presStyleCnt="3">
        <dgm:presLayoutVars>
          <dgm:chMax val="0"/>
          <dgm:chPref val="0"/>
          <dgm:bulletEnabled val="1"/>
        </dgm:presLayoutVars>
      </dgm:prSet>
      <dgm:spPr/>
    </dgm:pt>
    <dgm:pt modelId="{D2749230-31CF-45C8-93D2-16C9F7012951}" type="pres">
      <dgm:prSet presAssocID="{887A2315-EAE4-4D79-B9E7-59BA96DF25F3}" presName="wedge3" presStyleLbl="node1" presStyleIdx="2" presStyleCnt="3" custLinFactNeighborX="-3665" custLinFactNeighborY="-2820"/>
      <dgm:spPr/>
    </dgm:pt>
    <dgm:pt modelId="{19E79497-3D53-44EF-A0E8-4F4BF1DCD3C0}" type="pres">
      <dgm:prSet presAssocID="{887A2315-EAE4-4D79-B9E7-59BA96DF25F3}" presName="wedge3Tx" presStyleLbl="node1" presStyleIdx="2" presStyleCnt="3">
        <dgm:presLayoutVars>
          <dgm:chMax val="0"/>
          <dgm:chPref val="0"/>
          <dgm:bulletEnabled val="1"/>
        </dgm:presLayoutVars>
      </dgm:prSet>
      <dgm:spPr/>
    </dgm:pt>
  </dgm:ptLst>
  <dgm:cxnLst>
    <dgm:cxn modelId="{41A4D7CB-8A7B-492C-97A2-0445517E845A}" type="presOf" srcId="{EFEC1FAC-C36C-48C1-8CFE-E30BD77AB8B7}" destId="{D2749230-31CF-45C8-93D2-16C9F7012951}" srcOrd="0" destOrd="0" presId="urn:microsoft.com/office/officeart/2005/8/layout/chart3"/>
    <dgm:cxn modelId="{031ABA37-2C10-466B-82C3-F14B35351AD5}" type="presOf" srcId="{103690D4-1385-441B-9DA8-52018E71F601}" destId="{25365BEA-4C6B-477B-9F31-2EFD85CCABF7}" srcOrd="1" destOrd="0" presId="urn:microsoft.com/office/officeart/2005/8/layout/chart3"/>
    <dgm:cxn modelId="{86BBC11E-436E-40CF-9AA4-EBE80CD49045}" type="presOf" srcId="{E0AADC52-7BB8-4E19-B34B-C486A4B8F00A}" destId="{C8E02B93-F5AD-4E75-8ACD-B6121FA9BDFD}" srcOrd="0" destOrd="0" presId="urn:microsoft.com/office/officeart/2005/8/layout/chart3"/>
    <dgm:cxn modelId="{00337173-E997-4A57-BB1D-5DEA11AA0044}" type="presOf" srcId="{E0AADC52-7BB8-4E19-B34B-C486A4B8F00A}" destId="{7B16C002-B7E5-497B-9E91-39A87D44D4D3}" srcOrd="1" destOrd="0" presId="urn:microsoft.com/office/officeart/2005/8/layout/chart3"/>
    <dgm:cxn modelId="{9E0B1F45-1DC9-4FF0-BBC7-EC6F0762C3B0}" type="presOf" srcId="{887A2315-EAE4-4D79-B9E7-59BA96DF25F3}" destId="{0812A7FE-B83C-48FC-9476-A91F50CE9F0E}" srcOrd="0" destOrd="0" presId="urn:microsoft.com/office/officeart/2005/8/layout/chart3"/>
    <dgm:cxn modelId="{98BA3321-715D-467F-B9CC-088768E8E664}" srcId="{887A2315-EAE4-4D79-B9E7-59BA96DF25F3}" destId="{E0AADC52-7BB8-4E19-B34B-C486A4B8F00A}" srcOrd="0" destOrd="0" parTransId="{716AD965-5991-499B-A061-67A461812B1C}" sibTransId="{7A5D4510-8FD2-40F1-B301-4BDDEFD9733E}"/>
    <dgm:cxn modelId="{E566D9D0-98B4-47AD-B5B7-7BFD3EE19A9D}" srcId="{887A2315-EAE4-4D79-B9E7-59BA96DF25F3}" destId="{103690D4-1385-441B-9DA8-52018E71F601}" srcOrd="1" destOrd="0" parTransId="{32CD198B-0F5A-4308-9445-8E3B0E0B6A84}" sibTransId="{B6501203-ED79-47C9-A2CB-3BAC16C23A65}"/>
    <dgm:cxn modelId="{FAED1DCC-0CEC-4B9C-8DA9-89CF1C5707C7}" type="presOf" srcId="{EFEC1FAC-C36C-48C1-8CFE-E30BD77AB8B7}" destId="{19E79497-3D53-44EF-A0E8-4F4BF1DCD3C0}" srcOrd="1" destOrd="0" presId="urn:microsoft.com/office/officeart/2005/8/layout/chart3"/>
    <dgm:cxn modelId="{9AA29759-3AA4-46F0-90D5-66BAF7D8E8CD}" type="presOf" srcId="{103690D4-1385-441B-9DA8-52018E71F601}" destId="{EEB69BA6-2AEC-402A-B556-55592DBB56B6}" srcOrd="0" destOrd="0" presId="urn:microsoft.com/office/officeart/2005/8/layout/chart3"/>
    <dgm:cxn modelId="{0C85B55D-3673-4D27-8080-164366E424E3}" srcId="{887A2315-EAE4-4D79-B9E7-59BA96DF25F3}" destId="{EFEC1FAC-C36C-48C1-8CFE-E30BD77AB8B7}" srcOrd="2" destOrd="0" parTransId="{296667A8-FA79-41E8-B8EF-A0978C21188A}" sibTransId="{E81C013B-F47B-4BFF-9A20-2FD55657F484}"/>
    <dgm:cxn modelId="{D500D33C-50A3-42E8-B3C3-AC3879E21AAD}" type="presParOf" srcId="{0812A7FE-B83C-48FC-9476-A91F50CE9F0E}" destId="{C8E02B93-F5AD-4E75-8ACD-B6121FA9BDFD}" srcOrd="0" destOrd="0" presId="urn:microsoft.com/office/officeart/2005/8/layout/chart3"/>
    <dgm:cxn modelId="{AD281DEA-F340-4295-A3B2-E8624A58E1E6}" type="presParOf" srcId="{0812A7FE-B83C-48FC-9476-A91F50CE9F0E}" destId="{7B16C002-B7E5-497B-9E91-39A87D44D4D3}" srcOrd="1" destOrd="0" presId="urn:microsoft.com/office/officeart/2005/8/layout/chart3"/>
    <dgm:cxn modelId="{D6DD9B3A-7F9E-42BE-B5AC-2D51D0B1CA72}" type="presParOf" srcId="{0812A7FE-B83C-48FC-9476-A91F50CE9F0E}" destId="{EEB69BA6-2AEC-402A-B556-55592DBB56B6}" srcOrd="2" destOrd="0" presId="urn:microsoft.com/office/officeart/2005/8/layout/chart3"/>
    <dgm:cxn modelId="{68754873-181A-4F06-A14D-E46ECFC2E17D}" type="presParOf" srcId="{0812A7FE-B83C-48FC-9476-A91F50CE9F0E}" destId="{25365BEA-4C6B-477B-9F31-2EFD85CCABF7}" srcOrd="3" destOrd="0" presId="urn:microsoft.com/office/officeart/2005/8/layout/chart3"/>
    <dgm:cxn modelId="{7C3549D1-2039-479F-ABC9-CABB7867289A}" type="presParOf" srcId="{0812A7FE-B83C-48FC-9476-A91F50CE9F0E}" destId="{D2749230-31CF-45C8-93D2-16C9F7012951}" srcOrd="4" destOrd="0" presId="urn:microsoft.com/office/officeart/2005/8/layout/chart3"/>
    <dgm:cxn modelId="{A8B95D2E-1D9A-4148-9B24-307D50B32625}" type="presParOf" srcId="{0812A7FE-B83C-48FC-9476-A91F50CE9F0E}" destId="{19E79497-3D53-44EF-A0E8-4F4BF1DCD3C0}"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02B93-F5AD-4E75-8ACD-B6121FA9BDFD}">
      <dsp:nvSpPr>
        <dsp:cNvPr id="0" name=""/>
        <dsp:cNvSpPr/>
      </dsp:nvSpPr>
      <dsp:spPr>
        <a:xfrm>
          <a:off x="1255857" y="370553"/>
          <a:ext cx="3413760" cy="3413760"/>
        </a:xfrm>
        <a:prstGeom prst="pie">
          <a:avLst>
            <a:gd name="adj1" fmla="val 16200000"/>
            <a:gd name="adj2" fmla="val 1800000"/>
          </a:avLst>
        </a:prstGeom>
        <a:blipFill dpi="0" rotWithShape="0">
          <a:blip xmlns:r="http://schemas.openxmlformats.org/officeDocument/2006/relationships" r:embed="rId1">
            <a:alphaModFix amt="75000"/>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b="1" kern="1200" dirty="0">
              <a:solidFill>
                <a:schemeClr val="tx1"/>
              </a:solidFill>
            </a:rPr>
            <a:t>ערך תזונתי גבוה</a:t>
          </a:r>
          <a:endParaRPr lang="en-US" sz="2600" kern="1200" dirty="0">
            <a:solidFill>
              <a:schemeClr val="tx1"/>
            </a:solidFill>
          </a:endParaRPr>
        </a:p>
      </dsp:txBody>
      <dsp:txXfrm>
        <a:off x="3111886" y="1000473"/>
        <a:ext cx="1158240" cy="1137920"/>
      </dsp:txXfrm>
    </dsp:sp>
    <dsp:sp modelId="{EEB69BA6-2AEC-402A-B556-55592DBB56B6}">
      <dsp:nvSpPr>
        <dsp:cNvPr id="0" name=""/>
        <dsp:cNvSpPr/>
      </dsp:nvSpPr>
      <dsp:spPr>
        <a:xfrm>
          <a:off x="1253134" y="375919"/>
          <a:ext cx="3413760" cy="3413760"/>
        </a:xfrm>
        <a:prstGeom prst="pie">
          <a:avLst>
            <a:gd name="adj1" fmla="val 1800000"/>
            <a:gd name="adj2" fmla="val 9000000"/>
          </a:avLst>
        </a:prstGeom>
        <a:blipFill dpi="0" rotWithShape="0">
          <a:blip xmlns:r="http://schemas.openxmlformats.org/officeDocument/2006/relationships" r:embed="rId2">
            <a:alphaModFix amt="78000"/>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b="1" kern="1200" dirty="0">
              <a:solidFill>
                <a:schemeClr val="tx1"/>
              </a:solidFill>
            </a:rPr>
            <a:t>מחיר נמוך</a:t>
          </a:r>
          <a:endParaRPr lang="en-US" sz="2600" kern="1200" dirty="0">
            <a:solidFill>
              <a:schemeClr val="tx1"/>
            </a:solidFill>
          </a:endParaRPr>
        </a:p>
      </dsp:txBody>
      <dsp:txXfrm>
        <a:off x="2187854" y="2529840"/>
        <a:ext cx="1544320" cy="1056640"/>
      </dsp:txXfrm>
    </dsp:sp>
    <dsp:sp modelId="{D2749230-31CF-45C8-93D2-16C9F7012951}">
      <dsp:nvSpPr>
        <dsp:cNvPr id="0" name=""/>
        <dsp:cNvSpPr/>
      </dsp:nvSpPr>
      <dsp:spPr>
        <a:xfrm>
          <a:off x="1128020" y="279651"/>
          <a:ext cx="3413760" cy="3413760"/>
        </a:xfrm>
        <a:prstGeom prst="pie">
          <a:avLst>
            <a:gd name="adj1" fmla="val 9000000"/>
            <a:gd name="adj2" fmla="val 16200000"/>
          </a:avLst>
        </a:prstGeom>
        <a:blipFill rotWithShape="0">
          <a:blip xmlns:r="http://schemas.openxmlformats.org/officeDocument/2006/relationships" r:embed="rId3">
            <a:alphaModFix amt="75000"/>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e-IL" sz="2600" b="1" kern="1200" dirty="0">
              <a:solidFill>
                <a:schemeClr val="tx1"/>
              </a:solidFill>
            </a:rPr>
            <a:t>טובות יותר לסביבה</a:t>
          </a:r>
          <a:endParaRPr lang="en-US" sz="2600" kern="1200" dirty="0">
            <a:solidFill>
              <a:schemeClr val="tx1"/>
            </a:solidFill>
          </a:endParaRPr>
        </a:p>
      </dsp:txBody>
      <dsp:txXfrm>
        <a:off x="1493780" y="950211"/>
        <a:ext cx="1158240" cy="113792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588" y="9120188"/>
            <a:ext cx="3170237" cy="479425"/>
          </a:xfrm>
          <a:prstGeom prst="rect">
            <a:avLst/>
          </a:prstGeom>
        </p:spPr>
        <p:txBody>
          <a:bodyPr vert="horz" lIns="91440" tIns="45720" rIns="91440" bIns="45720" rtlCol="1" anchor="b"/>
          <a:lstStyle>
            <a:lvl1pPr algn="l">
              <a:defRPr sz="1200"/>
            </a:lvl1pPr>
          </a:lstStyle>
          <a:p>
            <a:fld id="{1ED5C975-8607-4845-AF47-909382F10F8E}" type="slidenum">
              <a:rPr lang="he-IL" smtClean="0"/>
              <a:t>‹#›</a:t>
            </a:fld>
            <a:endParaRPr lang="he-IL"/>
          </a:p>
        </p:txBody>
      </p:sp>
    </p:spTree>
    <p:extLst>
      <p:ext uri="{BB962C8B-B14F-4D97-AF65-F5344CB8AC3E}">
        <p14:creationId xmlns:p14="http://schemas.microsoft.com/office/powerpoint/2010/main" val="9846976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BC7C75B-C069-4F6C-B31D-5D5D4BCE33ED}" type="datetimeFigureOut">
              <a:rPr lang="en-US" smtClean="0"/>
              <a:t>7/25/2016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F67F9D7-32FC-4A4B-A2A9-8DDA0BACDA6C}" type="slidenum">
              <a:rPr lang="en-US" smtClean="0"/>
              <a:t>‹#›</a:t>
            </a:fld>
            <a:endParaRPr lang="en-US"/>
          </a:p>
        </p:txBody>
      </p:sp>
    </p:spTree>
    <p:extLst>
      <p:ext uri="{BB962C8B-B14F-4D97-AF65-F5344CB8AC3E}">
        <p14:creationId xmlns:p14="http://schemas.microsoft.com/office/powerpoint/2010/main" val="18176301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crf.org/sites/default/files/Breast-Cancer-Survivors-2014-Repor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8321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בהשוואת 100 גרם סויה (קטנייה – חלבון מהצומח) לעומת 100 גרם הודו (חלבון מן החי) נמצא שכמות החלבון בסויה היא 50 גרם לעומת 15 גרם בלבד בהודו, בסויה גרם אחד של שומן לעומת 20 גרם בהודו, 0 גרם שומן רווי בסויה ו 5 גרם שומן רווי בהודו, בסויה 7.5 מ"ג ברזל לעומת 1 מ"ג בהודו, 300 מ"ג סידן בסויה ורק 11 מ"ג סידן בהודו, בסויה 18 גרם סיבים תזונתיים ובהודו 0, 10 מ"ג נתרן בסויה בהשוואה ל 100-500 מ"ג נתרן בהודו. </a:t>
            </a:r>
          </a:p>
          <a:p>
            <a:pPr algn="just" rtl="1">
              <a:lnSpc>
                <a:spcPct val="150000"/>
              </a:lnSpc>
            </a:pPr>
            <a:r>
              <a:rPr lang="he-IL" sz="1300" dirty="0"/>
              <a:t>גם בהשוואת מחיר המוצרים, הסויה מנצחת, 100 גרם שבבי סויה יעלו 1.9 ₪ לעומת 3.5 ₪  ל- 100 גרם הודו טחון.</a:t>
            </a:r>
          </a:p>
          <a:p>
            <a:pPr algn="just" rtl="1">
              <a:lnSpc>
                <a:spcPct val="150000"/>
              </a:lnSpc>
            </a:pPr>
            <a:endParaRPr lang="he-IL" sz="800" dirty="0"/>
          </a:p>
          <a:p>
            <a:pPr algn="just" rtl="1" fontAlgn="t">
              <a:lnSpc>
                <a:spcPct val="150000"/>
              </a:lnSpc>
            </a:pPr>
            <a:r>
              <a:rPr lang="he-IL" sz="1300" dirty="0"/>
              <a:t>מדובר במוצר שתופס שטח אחסון מאוד קטן כי בבישול הוא גדל פי 3. יש פה יתרון מבחינת אחסון סויה זה מוצר יבש ולכן לא צריך שטח מקרר ויש לו חיי מדף ארוכים יותר מחלבון מהחי.</a:t>
            </a:r>
          </a:p>
          <a:p>
            <a:pPr algn="just" rtl="1" fontAlgn="t">
              <a:lnSpc>
                <a:spcPct val="150000"/>
              </a:lnSpc>
            </a:pPr>
            <a:r>
              <a:rPr lang="he-IL" sz="1300" dirty="0"/>
              <a:t>מקור: כרם אביטל, תזונאית קלינית</a:t>
            </a:r>
          </a:p>
          <a:p>
            <a:pPr algn="just" rtl="1"/>
            <a:endParaRPr lang="en-US" dirty="0"/>
          </a:p>
        </p:txBody>
      </p:sp>
    </p:spTree>
    <p:extLst>
      <p:ext uri="{BB962C8B-B14F-4D97-AF65-F5344CB8AC3E}">
        <p14:creationId xmlns:p14="http://schemas.microsoft.com/office/powerpoint/2010/main" val="1150689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pPr>
            <a:r>
              <a:rPr lang="he-IL" sz="1300" b="0" dirty="0"/>
              <a:t>** להדגיש שעדיף לצרוך סויה לא מהונדס</a:t>
            </a:r>
            <a:r>
              <a:rPr lang="he-IL" sz="1300" b="0" baseline="0" dirty="0"/>
              <a:t> גנטית</a:t>
            </a:r>
            <a:endParaRPr lang="he-IL" sz="1300" b="0" dirty="0"/>
          </a:p>
          <a:p>
            <a:pPr algn="r" rtl="1">
              <a:lnSpc>
                <a:spcPct val="150000"/>
              </a:lnSpc>
            </a:pPr>
            <a:endParaRPr lang="he-IL" sz="1300" b="1" dirty="0"/>
          </a:p>
          <a:p>
            <a:pPr algn="r" rtl="1">
              <a:lnSpc>
                <a:spcPct val="150000"/>
              </a:lnSpc>
            </a:pPr>
            <a:r>
              <a:rPr lang="he-IL" sz="1300" b="1" dirty="0"/>
              <a:t>חמישה דברים שאולי לא ידעתם על סויה:</a:t>
            </a:r>
          </a:p>
          <a:p>
            <a:pPr algn="r" rtl="1">
              <a:lnSpc>
                <a:spcPct val="150000"/>
              </a:lnSpc>
            </a:pPr>
            <a:endParaRPr lang="he-IL" sz="1300" b="1" dirty="0"/>
          </a:p>
          <a:p>
            <a:pPr algn="r" rtl="1">
              <a:lnSpc>
                <a:spcPct val="150000"/>
              </a:lnSpc>
            </a:pPr>
            <a:r>
              <a:rPr lang="he-IL" sz="1300" b="1" dirty="0"/>
              <a:t>לא, אין בה הורמונים:</a:t>
            </a:r>
            <a:br>
              <a:rPr lang="he-IL" sz="1300" dirty="0"/>
            </a:br>
            <a:r>
              <a:rPr lang="he-IL" sz="1300" dirty="0"/>
              <a:t>בסויה יש </a:t>
            </a:r>
            <a:r>
              <a:rPr lang="he-IL" sz="1300" dirty="0" err="1"/>
              <a:t>איזופלאבונים</a:t>
            </a:r>
            <a:r>
              <a:rPr lang="he-IL" sz="1300" dirty="0"/>
              <a:t>- חומרים שאמנם דומים במבנה שלהם להורמון המין הנשי- אסטרוגן, אך אינם בעלי השפעה אסטרוגנית על מערכת הרבייה.</a:t>
            </a:r>
            <a:br>
              <a:rPr lang="he-IL" sz="1300" dirty="0"/>
            </a:br>
            <a:r>
              <a:rPr lang="he-IL" sz="1300" dirty="0"/>
              <a:t>מנגד, </a:t>
            </a:r>
            <a:r>
              <a:rPr lang="he-IL" sz="1300" dirty="0" err="1"/>
              <a:t>לאיזופלאבונים</a:t>
            </a:r>
            <a:r>
              <a:rPr lang="he-IL" sz="1300" dirty="0"/>
              <a:t> נמצאו סגולות בריאותיות למשל: השפעה נוגדת סרטן.</a:t>
            </a:r>
            <a:br>
              <a:rPr lang="he-IL" sz="1300" dirty="0"/>
            </a:br>
            <a:r>
              <a:rPr lang="he-IL" sz="1300" dirty="0"/>
              <a:t>עמדת האקדמיה האמריקאית לתזונה ודיאטטיקה היא שניתן לצרוך מדי יום 1- 3 מנות סויה כחלק מתזונה מאוזנת ומגוונת (מנת סויה היא למשל: כוס חלב סויה/ 100 גרם טופו/ חצי כוס </a:t>
            </a:r>
            <a:r>
              <a:rPr lang="he-IL" sz="1300" dirty="0" err="1"/>
              <a:t>אדממה</a:t>
            </a:r>
            <a:r>
              <a:rPr lang="he-IL" sz="1300" dirty="0"/>
              <a:t>).</a:t>
            </a:r>
          </a:p>
          <a:p>
            <a:pPr algn="r" rtl="1">
              <a:lnSpc>
                <a:spcPct val="150000"/>
              </a:lnSpc>
            </a:pPr>
            <a:endParaRPr lang="he-IL" sz="1300" dirty="0"/>
          </a:p>
          <a:p>
            <a:pPr algn="r" rtl="1">
              <a:lnSpc>
                <a:spcPct val="150000"/>
              </a:lnSpc>
            </a:pPr>
            <a:r>
              <a:rPr lang="he-IL" sz="1300" b="1" dirty="0"/>
              <a:t>סויה לא גורמת להתפתחות מינית מוקדמת:</a:t>
            </a:r>
            <a:br>
              <a:rPr lang="he-IL" sz="1300" b="1" dirty="0"/>
            </a:br>
            <a:r>
              <a:rPr lang="he-IL" sz="1300" dirty="0"/>
              <a:t>מחקרים בילדות וילדים מצאו שצריכת סויה לא גורמת להתפתחות מינית מוקדמת. אחד המחקרים אף מצא קשר בין צריכת סויה לירידה בסיכון לצמיחת שדיים בטרם עת.</a:t>
            </a:r>
            <a:br>
              <a:rPr lang="he-IL" sz="1300" dirty="0"/>
            </a:br>
            <a:r>
              <a:rPr lang="he-IL" sz="1300" dirty="0"/>
              <a:t>הנקה כמובן היא האפשרות המומלצת ביותר להזנת התינוק, אך במידה ובוחרים לתת פורמולה- פורמולה צמחית היא אפשרות בטוחה, אשר הוכחה כתומכת בגדילה והתפתחות תקינות, ולא נמצא קשר בין צריכתה לפגיעה בהתפתחות מינית, נוירולוגית וחיסונית.</a:t>
            </a:r>
          </a:p>
          <a:p>
            <a:pPr algn="r" rtl="1">
              <a:lnSpc>
                <a:spcPct val="150000"/>
              </a:lnSpc>
            </a:pPr>
            <a:endParaRPr lang="he-IL" sz="1300" b="1" dirty="0"/>
          </a:p>
          <a:p>
            <a:pPr algn="r" rtl="1">
              <a:lnSpc>
                <a:spcPct val="150000"/>
              </a:lnSpc>
            </a:pPr>
            <a:r>
              <a:rPr lang="he-IL" sz="1300" b="1" dirty="0"/>
              <a:t>סויה מגנה מפני סרטן:</a:t>
            </a:r>
            <a:br>
              <a:rPr lang="he-IL" sz="1300" b="1" dirty="0"/>
            </a:br>
            <a:r>
              <a:rPr lang="he-IL" sz="1300" dirty="0"/>
              <a:t>האגודה האמריקאית למלחמה בסרטן</a:t>
            </a:r>
            <a:r>
              <a:rPr lang="en-US" sz="1300" dirty="0"/>
              <a:t>ACS) </a:t>
            </a:r>
            <a:r>
              <a:rPr lang="he-IL" sz="1300" dirty="0"/>
              <a:t>) קבעה כי צריכת סויה עשויה למנוע סוגי סרטן הקשורים למערכת המין: סרטן השד ורירית הרחם בנשים וסרטן הערמונית (פרוסטטה) בגברים.</a:t>
            </a:r>
            <a:br>
              <a:rPr lang="he-IL" sz="1300" dirty="0"/>
            </a:br>
            <a:r>
              <a:rPr lang="he-IL" sz="1300" dirty="0"/>
              <a:t>סקירת מחקרים הראתה שצריכת 1- 4 מנות סויה בשבוע בתקופת הילדות קשורה לסיכון מופחת להופעת סרטן שד בבגרות. משערים כי עיקר השפעתה המגנה של הסויה נובעת מצריכתה דווקא בגילאי הילדות.</a:t>
            </a:r>
            <a:br>
              <a:rPr lang="he-IL" sz="1300" dirty="0"/>
            </a:br>
            <a:r>
              <a:rPr lang="he-IL" sz="1300" dirty="0"/>
              <a:t>בניגוד גמור לתדמיתה השלילית של הסויה, הקרן העולמית לחקר הסרטן </a:t>
            </a:r>
            <a:r>
              <a:rPr lang="en-US" sz="1300" dirty="0"/>
              <a:t>(WCRF)</a:t>
            </a:r>
            <a:r>
              <a:rPr lang="he-IL" sz="1300" dirty="0"/>
              <a:t>קבעה ש</a:t>
            </a:r>
            <a:r>
              <a:rPr lang="he-IL" sz="1300" dirty="0">
                <a:hlinkClick r:id="rId3"/>
              </a:rPr>
              <a:t>צריכת סויה עשויה לשפר את סיכוי ההחלמה של חולות סרטן שד</a:t>
            </a:r>
            <a:r>
              <a:rPr lang="he-IL" sz="1300" dirty="0"/>
              <a:t>.</a:t>
            </a:r>
          </a:p>
          <a:p>
            <a:pPr algn="r" rtl="1">
              <a:lnSpc>
                <a:spcPct val="150000"/>
              </a:lnSpc>
            </a:pPr>
            <a:endParaRPr lang="he-IL" sz="1300" b="1" dirty="0"/>
          </a:p>
          <a:p>
            <a:pPr algn="r" rtl="1">
              <a:lnSpc>
                <a:spcPct val="150000"/>
              </a:lnSpc>
            </a:pPr>
            <a:r>
              <a:rPr lang="he-IL" sz="1300" b="1" dirty="0"/>
              <a:t>סויה לגבר:</a:t>
            </a:r>
            <a:br>
              <a:rPr lang="he-IL" sz="1300" dirty="0"/>
            </a:br>
            <a:r>
              <a:rPr lang="he-IL" sz="1300" dirty="0"/>
              <a:t>מחקרים מצאו כי לסויה אין השפעה על רמות הטסטוסטרון, או על פוריות הגבר. כמו כן, לא נמצא קשר בין סויה לצמיחת שד בגברים.</a:t>
            </a:r>
          </a:p>
          <a:p>
            <a:pPr algn="r" rtl="1">
              <a:lnSpc>
                <a:spcPct val="150000"/>
              </a:lnSpc>
            </a:pPr>
            <a:r>
              <a:rPr lang="he-IL" sz="1300" dirty="0"/>
              <a:t> </a:t>
            </a:r>
          </a:p>
          <a:p>
            <a:pPr algn="r" rtl="1">
              <a:lnSpc>
                <a:spcPct val="150000"/>
              </a:lnSpc>
            </a:pPr>
            <a:r>
              <a:rPr lang="he-IL" sz="1300" b="1" dirty="0"/>
              <a:t>סויה מגנה על בריאות הלב:</a:t>
            </a:r>
            <a:br>
              <a:rPr lang="he-IL" sz="1300" dirty="0"/>
            </a:br>
            <a:r>
              <a:rPr lang="he-IL" sz="1300" dirty="0"/>
              <a:t>מחקרים רבים קובעים כי סויה עשויה להגן על כלי הדם ובריאות הלב, ואף להוריד את רמת הכולסטרול. כאשר הסויה מחליפה מוצרים מהחי, היא מספקת מנת חלבון איכותי, דלת שומן, נטולת כולסטרול ועשירה בסיבים תזונתיים ונוגדי חמצון.</a:t>
            </a:r>
          </a:p>
          <a:p>
            <a:pPr algn="r" rtl="1"/>
            <a:endParaRPr lang="en-US" dirty="0"/>
          </a:p>
        </p:txBody>
      </p:sp>
    </p:spTree>
    <p:extLst>
      <p:ext uri="{BB962C8B-B14F-4D97-AF65-F5344CB8AC3E}">
        <p14:creationId xmlns:p14="http://schemas.microsoft.com/office/powerpoint/2010/main" val="973052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Tree>
    <p:extLst>
      <p:ext uri="{BB962C8B-B14F-4D97-AF65-F5344CB8AC3E}">
        <p14:creationId xmlns:p14="http://schemas.microsoft.com/office/powerpoint/2010/main" val="263947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66612" rtl="1">
              <a:lnSpc>
                <a:spcPct val="150000"/>
              </a:lnSpc>
              <a:defRPr/>
            </a:pPr>
            <a:r>
              <a:rPr lang="he-IL" sz="1300" dirty="0"/>
              <a:t>השריית קטניות מרככת אותן ובכך מקצרת את זמן בישולן.</a:t>
            </a:r>
          </a:p>
          <a:p>
            <a:pPr algn="just" defTabSz="966612" rtl="1">
              <a:lnSpc>
                <a:spcPct val="150000"/>
              </a:lnSpc>
              <a:defRPr/>
            </a:pPr>
            <a:endParaRPr lang="he-IL" sz="1300" dirty="0"/>
          </a:p>
          <a:p>
            <a:pPr algn="just" defTabSz="966612" rtl="1">
              <a:lnSpc>
                <a:spcPct val="150000"/>
              </a:lnSpc>
              <a:defRPr/>
            </a:pPr>
            <a:r>
              <a:rPr lang="he-IL" sz="1300" dirty="0"/>
              <a:t>תהליך ההשריה משפר משמעותית את ספיגתם של ברזל ומינרלים נוספים כמו: סידן ואבץ. (לכן למרות שעדשים ידועות בכך שאין צורך </a:t>
            </a:r>
            <a:r>
              <a:rPr lang="he-IL" sz="1300" dirty="0" err="1"/>
              <a:t>להשרותן</a:t>
            </a:r>
            <a:r>
              <a:rPr lang="he-IL" sz="1300" dirty="0"/>
              <a:t>, משום שהן מתבשלות מהר וקלות לעיכול, למעשה גם אותן כדאי להשרות לפחות לשעה).</a:t>
            </a:r>
          </a:p>
          <a:p>
            <a:pPr algn="just" defTabSz="966612" rtl="1">
              <a:lnSpc>
                <a:spcPct val="150000"/>
              </a:lnSpc>
              <a:defRPr/>
            </a:pPr>
            <a:r>
              <a:rPr lang="he-IL" sz="1300" dirty="0"/>
              <a:t> </a:t>
            </a:r>
          </a:p>
          <a:p>
            <a:pPr algn="just" defTabSz="966612" rtl="1">
              <a:lnSpc>
                <a:spcPct val="150000"/>
              </a:lnSpc>
              <a:defRPr/>
            </a:pPr>
            <a:r>
              <a:rPr lang="he-IL" sz="1300" baseline="0" dirty="0"/>
              <a:t>הקטנייה היא ירק שיובש, השריית קטניות במים מחייה את הירק מחדש. כך מתחיל תהליך פירוקן מחוץ לגוף שמתגבר בבישולן ומקל על עיכולן. </a:t>
            </a:r>
          </a:p>
          <a:p>
            <a:pPr algn="just" defTabSz="966612" rtl="1">
              <a:lnSpc>
                <a:spcPct val="150000"/>
              </a:lnSpc>
              <a:defRPr/>
            </a:pPr>
            <a:endParaRPr lang="he-IL" sz="1300" baseline="0" dirty="0"/>
          </a:p>
          <a:p>
            <a:pPr algn="just" defTabSz="966612" rtl="1">
              <a:lnSpc>
                <a:spcPct val="150000"/>
              </a:lnSpc>
              <a:defRPr/>
            </a:pPr>
            <a:r>
              <a:rPr lang="he-IL" sz="1300" baseline="0" dirty="0"/>
              <a:t>הגוף יתקשה לפרק קטניות שלא עברו השרייה או זמן בישול מספק, מצב שיביא לתסיסה ותופעה של ריקבון במעיים.</a:t>
            </a:r>
          </a:p>
          <a:p>
            <a:pPr algn="just" defTabSz="966612" rtl="1">
              <a:lnSpc>
                <a:spcPct val="150000"/>
              </a:lnSpc>
              <a:defRPr/>
            </a:pPr>
            <a:r>
              <a:rPr lang="he-IL" sz="1300" baseline="0" dirty="0"/>
              <a:t> </a:t>
            </a:r>
            <a:endParaRPr lang="he-IL" sz="1300" dirty="0"/>
          </a:p>
          <a:p>
            <a:pPr algn="just" defTabSz="966612" rtl="1">
              <a:lnSpc>
                <a:spcPct val="150000"/>
              </a:lnSpc>
              <a:defRPr/>
            </a:pPr>
            <a:r>
              <a:rPr lang="he-IL" sz="1300" dirty="0"/>
              <a:t>טיפים</a:t>
            </a:r>
            <a:r>
              <a:rPr lang="he-IL" sz="1300" baseline="0" dirty="0"/>
              <a:t> לתופעת הגזים: </a:t>
            </a:r>
            <a:r>
              <a:rPr lang="he-IL" sz="1300" dirty="0"/>
              <a:t>השריית הקטניות מסייעת להקלה על תופעת</a:t>
            </a:r>
            <a:r>
              <a:rPr lang="he-IL" sz="1300" baseline="0" dirty="0"/>
              <a:t> הגזים, </a:t>
            </a:r>
            <a:r>
              <a:rPr lang="he-IL" sz="1300" dirty="0"/>
              <a:t>יש להחליף את המים בהשריה מספר פעמים, כך משתחרר החומר הגופריתי המוביל לגזים. ניתן לחלק את הקטניות למנות ולהקפיא לאחר השרייה. </a:t>
            </a:r>
          </a:p>
          <a:p>
            <a:pPr algn="just" defTabSz="966612" rtl="1">
              <a:lnSpc>
                <a:spcPct val="150000"/>
              </a:lnSpc>
              <a:defRPr/>
            </a:pPr>
            <a:endParaRPr lang="he-IL" sz="1300" dirty="0"/>
          </a:p>
          <a:p>
            <a:pPr algn="just" defTabSz="966612" rtl="1">
              <a:lnSpc>
                <a:spcPct val="150000"/>
              </a:lnSpc>
              <a:defRPr/>
            </a:pPr>
            <a:r>
              <a:rPr lang="he-IL" sz="1200" b="0" i="0" kern="1200" dirty="0">
                <a:solidFill>
                  <a:schemeClr val="tx1"/>
                </a:solidFill>
                <a:effectLst/>
                <a:latin typeface="+mn-lt"/>
                <a:ea typeface="+mn-ea"/>
                <a:cs typeface="+mn-cs"/>
              </a:rPr>
              <a:t>הקטניות מכילות כמויות גדולות של פחמימות מסוג </a:t>
            </a:r>
            <a:r>
              <a:rPr lang="he-IL" sz="1200" b="0" i="0" kern="1200" dirty="0" err="1">
                <a:solidFill>
                  <a:schemeClr val="tx1"/>
                </a:solidFill>
                <a:effectLst/>
                <a:latin typeface="+mn-lt"/>
                <a:ea typeface="+mn-ea"/>
                <a:cs typeface="+mn-cs"/>
              </a:rPr>
              <a:t>אוליגוסכרידים</a:t>
            </a:r>
            <a:r>
              <a:rPr lang="he-IL" sz="1200" b="0" i="0" kern="1200" dirty="0">
                <a:solidFill>
                  <a:schemeClr val="tx1"/>
                </a:solidFill>
                <a:effectLst/>
                <a:latin typeface="+mn-lt"/>
                <a:ea typeface="+mn-ea"/>
                <a:cs typeface="+mn-cs"/>
              </a:rPr>
              <a:t>, שהאנזימים במעי האנושי אינם יודעים לפרק. מי שמפרק בסופו של דבר את הפחמימות האלו הם </a:t>
            </a:r>
            <a:r>
              <a:rPr lang="he-IL" sz="1200" b="0" i="0" kern="1200" dirty="0" err="1">
                <a:solidFill>
                  <a:schemeClr val="tx1"/>
                </a:solidFill>
                <a:effectLst/>
                <a:latin typeface="+mn-lt"/>
                <a:ea typeface="+mn-ea"/>
                <a:cs typeface="+mn-cs"/>
              </a:rPr>
              <a:t>חידקי</a:t>
            </a:r>
            <a:r>
              <a:rPr lang="he-IL" sz="1200" b="0" i="0" kern="1200" dirty="0">
                <a:solidFill>
                  <a:schemeClr val="tx1"/>
                </a:solidFill>
                <a:effectLst/>
                <a:latin typeface="+mn-lt"/>
                <a:ea typeface="+mn-ea"/>
                <a:cs typeface="+mn-cs"/>
              </a:rPr>
              <a:t> המעי ותהליך הפירוק הוא שגורם ליצירת הגזים. על מנת למנוע את הגזים כדאי לטפל בקטניות בצורה שתביא לפירוק הרכיבים הבעייתיים לפני האכילה. השריה ארוכה או אפילו הנבטה, ובישול ארוך יכולים לעזור למטרה זו. הוספת פיסה של אצת </a:t>
            </a:r>
            <a:r>
              <a:rPr lang="he-IL" sz="1200" b="0" i="0" kern="1200" dirty="0" err="1">
                <a:solidFill>
                  <a:schemeClr val="tx1"/>
                </a:solidFill>
                <a:effectLst/>
                <a:latin typeface="+mn-lt"/>
                <a:ea typeface="+mn-ea"/>
                <a:cs typeface="+mn-cs"/>
              </a:rPr>
              <a:t>קומבו</a:t>
            </a:r>
            <a:r>
              <a:rPr lang="he-IL" sz="1200" b="0" i="0" kern="1200" dirty="0">
                <a:solidFill>
                  <a:schemeClr val="tx1"/>
                </a:solidFill>
                <a:effectLst/>
                <a:latin typeface="+mn-lt"/>
                <a:ea typeface="+mn-ea"/>
                <a:cs typeface="+mn-cs"/>
              </a:rPr>
              <a:t> (אפשר להשיג בחנויות טבע וחנויות שמוכרות מוצרים מהמזרח הרחוק) למי הבישול מקלה מאוד על העיכול ומסייעת למניעת גזים. אפשרות נוספת היא הוספה של תבלינים </a:t>
            </a:r>
            <a:r>
              <a:rPr lang="he-IL" sz="1200" b="0" i="0" kern="1200" dirty="0" err="1">
                <a:solidFill>
                  <a:schemeClr val="tx1"/>
                </a:solidFill>
                <a:effectLst/>
                <a:latin typeface="+mn-lt"/>
                <a:ea typeface="+mn-ea"/>
                <a:cs typeface="+mn-cs"/>
              </a:rPr>
              <a:t>סופחי</a:t>
            </a:r>
            <a:r>
              <a:rPr lang="he-IL" sz="1200" b="0" i="0" kern="1200" dirty="0">
                <a:solidFill>
                  <a:schemeClr val="tx1"/>
                </a:solidFill>
                <a:effectLst/>
                <a:latin typeface="+mn-lt"/>
                <a:ea typeface="+mn-ea"/>
                <a:cs typeface="+mn-cs"/>
              </a:rPr>
              <a:t> גזים למי הבישול. זרעי שומר, קימל וכמון, או פרוסה או שתיים של שורש </a:t>
            </a:r>
            <a:r>
              <a:rPr lang="he-IL" sz="1200" b="0" i="0" kern="1200" dirty="0" err="1">
                <a:solidFill>
                  <a:schemeClr val="tx1"/>
                </a:solidFill>
                <a:effectLst/>
                <a:latin typeface="+mn-lt"/>
                <a:ea typeface="+mn-ea"/>
                <a:cs typeface="+mn-cs"/>
              </a:rPr>
              <a:t>זנגויל</a:t>
            </a:r>
            <a:r>
              <a:rPr lang="he-IL" sz="1200" b="0" i="0" kern="1200" dirty="0">
                <a:solidFill>
                  <a:schemeClr val="tx1"/>
                </a:solidFill>
                <a:effectLst/>
                <a:latin typeface="+mn-lt"/>
                <a:ea typeface="+mn-ea"/>
                <a:cs typeface="+mn-cs"/>
              </a:rPr>
              <a:t> טרי יכולים גם הם להקל על תהליך עיכול הקטניות.</a:t>
            </a:r>
            <a:endParaRPr lang="he-IL" sz="1300" dirty="0"/>
          </a:p>
        </p:txBody>
      </p:sp>
    </p:spTree>
    <p:extLst>
      <p:ext uri="{BB962C8B-B14F-4D97-AF65-F5344CB8AC3E}">
        <p14:creationId xmlns:p14="http://schemas.microsoft.com/office/powerpoint/2010/main" val="4056557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66612" rtl="1">
              <a:lnSpc>
                <a:spcPct val="150000"/>
              </a:lnSpc>
              <a:defRPr/>
            </a:pPr>
            <a:r>
              <a:rPr lang="he-IL" dirty="0"/>
              <a:t>לאחר השרייה יש לכסות במים טריים בכמות גדולה ולהביא לרתיחה.</a:t>
            </a:r>
          </a:p>
          <a:p>
            <a:pPr algn="just" defTabSz="966612" rtl="1">
              <a:lnSpc>
                <a:spcPct val="150000"/>
              </a:lnSpc>
              <a:defRPr/>
            </a:pPr>
            <a:r>
              <a:rPr lang="he-IL" dirty="0"/>
              <a:t>להסיר בעזרת כף את הקצף שנוצר על המים, להנמיך את הלהבה ולבשל עד לריכוך. הקצף</a:t>
            </a:r>
            <a:r>
              <a:rPr lang="he-IL" baseline="0" dirty="0"/>
              <a:t> מכיל את החומר הגופריתי היוצר גזים ולכן עדיף להסירו.</a:t>
            </a:r>
          </a:p>
          <a:p>
            <a:pPr algn="just" defTabSz="966612" rtl="1">
              <a:lnSpc>
                <a:spcPct val="150000"/>
              </a:lnSpc>
              <a:defRPr/>
            </a:pPr>
            <a:endParaRPr lang="he-IL" dirty="0"/>
          </a:p>
          <a:p>
            <a:pPr algn="just" defTabSz="966612" rtl="1">
              <a:lnSpc>
                <a:spcPct val="150000"/>
              </a:lnSpc>
              <a:defRPr/>
            </a:pPr>
            <a:r>
              <a:rPr lang="he-IL" sz="1300" dirty="0"/>
              <a:t>ניתן להוסיף תבלינים מרככים </a:t>
            </a:r>
            <a:r>
              <a:rPr lang="he-IL" sz="1300" dirty="0" err="1"/>
              <a:t>וסופחי</a:t>
            </a:r>
            <a:r>
              <a:rPr lang="he-IL" sz="1300" dirty="0"/>
              <a:t> גזים, כגון זרעי כמון/שומר/כוסברה/קימל או ג'ינג'ר או הל.</a:t>
            </a:r>
            <a:endParaRPr lang="en-US" sz="1300" dirty="0"/>
          </a:p>
          <a:p>
            <a:pPr algn="just" defTabSz="966612" rtl="1">
              <a:lnSpc>
                <a:spcPct val="150000"/>
              </a:lnSpc>
              <a:defRPr/>
            </a:pPr>
            <a:endParaRPr lang="he-IL" dirty="0"/>
          </a:p>
          <a:p>
            <a:pPr algn="just" defTabSz="966612" rtl="1">
              <a:lnSpc>
                <a:spcPct val="150000"/>
              </a:lnSpc>
              <a:defRPr/>
            </a:pPr>
            <a:r>
              <a:rPr lang="he-IL" dirty="0"/>
              <a:t>טיפ: </a:t>
            </a:r>
            <a:r>
              <a:rPr lang="he-IL" sz="1300" dirty="0"/>
              <a:t>הוספת פס אצת </a:t>
            </a:r>
            <a:r>
              <a:rPr lang="he-IL" sz="1300" dirty="0" err="1"/>
              <a:t>קומבו</a:t>
            </a:r>
            <a:r>
              <a:rPr lang="he-IL" sz="1300" dirty="0"/>
              <a:t> לסיר בישול הקטניות במשך 20 הדקות הרתיחה הראשונות מרככת את הקטנייה ומשפרת את עיכולה. </a:t>
            </a:r>
          </a:p>
          <a:p>
            <a:pPr algn="just" defTabSz="966612" rtl="1">
              <a:lnSpc>
                <a:spcPct val="150000"/>
              </a:lnSpc>
              <a:defRPr/>
            </a:pPr>
            <a:endParaRPr lang="he-IL" sz="1300" dirty="0"/>
          </a:p>
          <a:p>
            <a:pPr algn="just" defTabSz="966612" rtl="1">
              <a:lnSpc>
                <a:spcPct val="150000"/>
              </a:lnSpc>
              <a:defRPr/>
            </a:pPr>
            <a:r>
              <a:rPr lang="he-IL" sz="1300" dirty="0"/>
              <a:t>אין להוסיף מלח בזמן הבישול. המלח מכווץ את הקטנייה ומאט את בישולה. הוספת מלח רק בתום הבישול.</a:t>
            </a:r>
            <a:endParaRPr lang="en-US" sz="1300" dirty="0"/>
          </a:p>
          <a:p>
            <a:pPr algn="just" defTabSz="966612" rtl="1">
              <a:lnSpc>
                <a:spcPct val="150000"/>
              </a:lnSpc>
              <a:defRPr/>
            </a:pPr>
            <a:endParaRPr lang="he-IL" dirty="0"/>
          </a:p>
          <a:p>
            <a:pPr algn="just" defTabSz="966612" rtl="1">
              <a:lnSpc>
                <a:spcPct val="150000"/>
              </a:lnSpc>
              <a:defRPr/>
            </a:pPr>
            <a:r>
              <a:rPr lang="he-IL" sz="1300" dirty="0"/>
              <a:t>מומלץ לבשל נזידי קטניות, לחלק למנות ולהקפיא. </a:t>
            </a:r>
          </a:p>
          <a:p>
            <a:pPr algn="just" defTabSz="966612" rtl="1">
              <a:lnSpc>
                <a:spcPct val="150000"/>
              </a:lnSpc>
              <a:defRPr/>
            </a:pPr>
            <a:endParaRPr lang="he-IL" sz="1300" dirty="0"/>
          </a:p>
          <a:p>
            <a:pPr algn="just" defTabSz="966612" rtl="1">
              <a:lnSpc>
                <a:spcPct val="150000"/>
              </a:lnSpc>
              <a:defRPr/>
            </a:pPr>
            <a:r>
              <a:rPr lang="he-IL" sz="1300" dirty="0"/>
              <a:t>אם אין לכן זמן להשריה ובישול קטניות, קנו קטניות קפואות בסופר והוסיפו לתבשיל לסלט ולמרק.</a:t>
            </a:r>
          </a:p>
        </p:txBody>
      </p:sp>
    </p:spTree>
    <p:extLst>
      <p:ext uri="{BB962C8B-B14F-4D97-AF65-F5344CB8AC3E}">
        <p14:creationId xmlns:p14="http://schemas.microsoft.com/office/powerpoint/2010/main" val="730458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יש החושבים שמסובך להנביט קטניות ושזה המון עבודה, ו"מטיבי לכת" טבעוניים בלבד. לא כך הדבר! כל אחת</a:t>
            </a:r>
            <a:r>
              <a:rPr lang="he-IL" sz="1300" baseline="0" dirty="0"/>
              <a:t> </a:t>
            </a:r>
            <a:r>
              <a:rPr lang="he-IL" sz="1300" baseline="0" dirty="0" err="1"/>
              <a:t>מאיתנו</a:t>
            </a:r>
            <a:r>
              <a:rPr lang="he-IL" sz="1300" baseline="0" dirty="0"/>
              <a:t> יכולה </a:t>
            </a:r>
            <a:r>
              <a:rPr lang="he-IL" sz="1300" baseline="0" dirty="0" err="1"/>
              <a:t>להנות</a:t>
            </a:r>
            <a:r>
              <a:rPr lang="he-IL" sz="1300" baseline="0" dirty="0"/>
              <a:t> מהערכים התזונתיים שבקטניות מונבטות ללא צורך בניסיון מוקדם או כלים מיוחדים.</a:t>
            </a:r>
            <a:endParaRPr lang="he-IL" sz="1300" dirty="0"/>
          </a:p>
          <a:p>
            <a:pPr algn="just" rtl="1">
              <a:lnSpc>
                <a:spcPct val="150000"/>
              </a:lnSpc>
            </a:pPr>
            <a:endParaRPr lang="he-IL" sz="1300" dirty="0"/>
          </a:p>
          <a:p>
            <a:pPr algn="just" rtl="1">
              <a:lnSpc>
                <a:spcPct val="150000"/>
              </a:lnSpc>
            </a:pPr>
            <a:r>
              <a:rPr lang="he-IL" sz="1300" dirty="0"/>
              <a:t>הנבטה היא תהליך של יצירת חיים חדשים. כל זרע או גרעין מכיל את אנרגיית החיים גם לאחר מות הצמח ומשמש כמחסן ליסודות המזון. כשמספקים לגרעין לחות, אויר וחום הוא מוציא נבט. המזון השמור בגרעין עובר לנבט.</a:t>
            </a:r>
          </a:p>
          <a:p>
            <a:pPr algn="just" rtl="1">
              <a:lnSpc>
                <a:spcPct val="150000"/>
              </a:lnSpc>
            </a:pPr>
            <a:endParaRPr lang="he-IL" sz="1300" dirty="0"/>
          </a:p>
          <a:p>
            <a:pPr algn="just" rtl="1" fontAlgn="base">
              <a:lnSpc>
                <a:spcPct val="150000"/>
              </a:lnSpc>
            </a:pPr>
            <a:r>
              <a:rPr lang="he-IL" sz="1300" dirty="0"/>
              <a:t>לאחר ההשריה אפשר בקלות להמשיך את התהליך </a:t>
            </a:r>
            <a:r>
              <a:rPr lang="he-IL" sz="1300" dirty="0" err="1"/>
              <a:t>ולהנביטן</a:t>
            </a:r>
            <a:r>
              <a:rPr lang="he-IL" sz="1300" dirty="0"/>
              <a:t> לכדי '</a:t>
            </a:r>
            <a:r>
              <a:rPr lang="he-IL" sz="1300" dirty="0" err="1"/>
              <a:t>נבטוטים</a:t>
            </a:r>
            <a:r>
              <a:rPr lang="he-IL" sz="1300" dirty="0"/>
              <a:t>' - אחיהם הפחות מוכרים של הנבטים, הם צעירים יותר ובעלי '</a:t>
            </a:r>
            <a:r>
              <a:rPr lang="he-IL" sz="1300" dirty="0" err="1"/>
              <a:t>שורשון</a:t>
            </a:r>
            <a:r>
              <a:rPr lang="he-IL" sz="1300" dirty="0"/>
              <a:t>' קטן, בעוד שהנבטים הם ארוכים ובעלי 2-3 עלים. מבחינת הרכבם התזונתי, </a:t>
            </a:r>
            <a:r>
              <a:rPr lang="he-IL" sz="1300" dirty="0" err="1"/>
              <a:t>הנבטוטים</a:t>
            </a:r>
            <a:r>
              <a:rPr lang="he-IL" sz="1300" dirty="0"/>
              <a:t> דומים לקטניות, בעוד שהנבטים קרובים יותר לקבוצת הירקות.</a:t>
            </a:r>
          </a:p>
          <a:p>
            <a:pPr algn="just" rtl="1" fontAlgn="base">
              <a:lnSpc>
                <a:spcPct val="150000"/>
              </a:lnSpc>
            </a:pPr>
            <a:r>
              <a:rPr lang="he-IL" sz="1300" dirty="0"/>
              <a:t> </a:t>
            </a:r>
          </a:p>
          <a:p>
            <a:pPr algn="just" rtl="1" fontAlgn="base">
              <a:lnSpc>
                <a:spcPct val="150000"/>
              </a:lnSpc>
            </a:pPr>
            <a:r>
              <a:rPr lang="he-IL" sz="1300" dirty="0"/>
              <a:t>בתהליך ההנבטה, מלבד עלייה בזמינות המינרלים לספיגה, עולה כמותם של חלק מהוויטמינים (בעיקר ויטמין </a:t>
            </a:r>
            <a:r>
              <a:rPr lang="en-US" sz="1300" dirty="0"/>
              <a:t>C</a:t>
            </a:r>
            <a:r>
              <a:rPr lang="he-IL" sz="1300" dirty="0"/>
              <a:t>)</a:t>
            </a:r>
            <a:r>
              <a:rPr lang="en-US" sz="1300" dirty="0"/>
              <a:t> </a:t>
            </a:r>
            <a:endParaRPr lang="he-IL" sz="1300" dirty="0"/>
          </a:p>
          <a:p>
            <a:pPr algn="just" rtl="1" fontAlgn="base">
              <a:lnSpc>
                <a:spcPct val="150000"/>
              </a:lnSpc>
            </a:pPr>
            <a:r>
              <a:rPr lang="he-IL" sz="1300" dirty="0"/>
              <a:t>החלבונים והפחמימות מתפרקים לאבני הבניין שלהם, נוצרים אנזימים, ובסופו של דבר, עיכול הקטנייה הופך לקל ויעיל יותר.</a:t>
            </a:r>
          </a:p>
          <a:p>
            <a:pPr algn="just" rtl="1" fontAlgn="base">
              <a:lnSpc>
                <a:spcPct val="150000"/>
              </a:lnSpc>
            </a:pPr>
            <a:r>
              <a:rPr lang="he-IL" sz="1300" dirty="0"/>
              <a:t> </a:t>
            </a:r>
          </a:p>
          <a:p>
            <a:pPr algn="just" rtl="1" fontAlgn="base">
              <a:lnSpc>
                <a:spcPct val="150000"/>
              </a:lnSpc>
            </a:pPr>
            <a:r>
              <a:rPr lang="he-IL" sz="1300" dirty="0"/>
              <a:t>הנבטת קטניות היא פעולה פשוטה ובניגוד לתדמיתה, אינה אופנה בריאותית של השנים האחרונות, אלא מסורת ותיקה, שאף מתועדת במתכונים בני למעלה מאלף שנים. ניתן להנביט את כל סוגי הקטניות, למעט החצויות (עדשים כתומות ואפונה חצויה), כאשר הנבטת עדשים ומש היא בין הקלות והמהירות בנמצא.</a:t>
            </a:r>
          </a:p>
          <a:p>
            <a:pPr algn="just" rtl="1">
              <a:lnSpc>
                <a:spcPct val="150000"/>
              </a:lnSpc>
            </a:pPr>
            <a:endParaRPr lang="he-IL" sz="1300" dirty="0"/>
          </a:p>
          <a:p>
            <a:pPr algn="just" rtl="1">
              <a:lnSpc>
                <a:spcPct val="150000"/>
              </a:lnSpc>
            </a:pPr>
            <a:r>
              <a:rPr lang="he-IL" sz="1300" dirty="0"/>
              <a:t>נבטים הם מהמזונות הבריאים ביותר שיש לנו.</a:t>
            </a:r>
            <a:r>
              <a:rPr lang="he-IL" sz="1300" baseline="0" dirty="0"/>
              <a:t> בהנבטה נוצרים גם אנזימי עיכול. הם מנקים את המעיים ומסייעים בפירוק החלבון. </a:t>
            </a:r>
          </a:p>
          <a:p>
            <a:pPr algn="just" rtl="1">
              <a:lnSpc>
                <a:spcPct val="150000"/>
              </a:lnSpc>
            </a:pPr>
            <a:endParaRPr lang="he-IL" sz="1300" baseline="0" dirty="0"/>
          </a:p>
          <a:p>
            <a:pPr algn="just" rtl="1">
              <a:lnSpc>
                <a:spcPct val="150000"/>
              </a:lnSpc>
            </a:pPr>
            <a:r>
              <a:rPr lang="he-IL" sz="1300" baseline="0" dirty="0"/>
              <a:t>הנבטים הבריאים ביותר הם נבטי </a:t>
            </a:r>
            <a:r>
              <a:rPr lang="he-IL" sz="1300" baseline="0" dirty="0" err="1"/>
              <a:t>אלפלפא</a:t>
            </a:r>
            <a:r>
              <a:rPr lang="he-IL" sz="1300" baseline="0" dirty="0"/>
              <a:t> (אספסת) משום שהם מתאימים לכל האנשים בכל מצב רפואי. </a:t>
            </a:r>
            <a:r>
              <a:rPr lang="he-IL" sz="1300" baseline="0" dirty="0" err="1"/>
              <a:t>אלפלפא</a:t>
            </a:r>
            <a:r>
              <a:rPr lang="he-IL" sz="1300" baseline="0" dirty="0"/>
              <a:t> מסרק את דפנות המעיים.</a:t>
            </a:r>
          </a:p>
          <a:p>
            <a:pPr algn="just" rtl="1">
              <a:lnSpc>
                <a:spcPct val="150000"/>
              </a:lnSpc>
            </a:pPr>
            <a:endParaRPr lang="he-IL" sz="1300" dirty="0"/>
          </a:p>
          <a:p>
            <a:pPr algn="just" rtl="1">
              <a:lnSpc>
                <a:spcPct val="150000"/>
              </a:lnSpc>
            </a:pPr>
            <a:r>
              <a:rPr lang="he-IL" sz="1300" dirty="0"/>
              <a:t>דרך קלה להנבטה: </a:t>
            </a:r>
            <a:endParaRPr lang="en-US" sz="1300" dirty="0"/>
          </a:p>
          <a:p>
            <a:pPr algn="just" rtl="1">
              <a:lnSpc>
                <a:spcPct val="150000"/>
              </a:lnSpc>
            </a:pPr>
            <a:r>
              <a:rPr lang="he-IL" sz="1300" dirty="0"/>
              <a:t>מיון הקטניות: רק קטניות שלמות</a:t>
            </a:r>
            <a:endParaRPr lang="en-US" sz="1300" dirty="0"/>
          </a:p>
          <a:p>
            <a:pPr algn="just" rtl="1">
              <a:lnSpc>
                <a:spcPct val="150000"/>
              </a:lnSpc>
            </a:pPr>
            <a:r>
              <a:rPr lang="he-IL" sz="1300" dirty="0"/>
              <a:t>השרייה: במים פושרים כדי לרכך את הקליפה</a:t>
            </a:r>
            <a:endParaRPr lang="en-US" sz="1300" dirty="0"/>
          </a:p>
          <a:p>
            <a:pPr algn="just" rtl="1">
              <a:lnSpc>
                <a:spcPct val="150000"/>
              </a:lnSpc>
            </a:pPr>
            <a:r>
              <a:rPr lang="he-IL" sz="1300" dirty="0"/>
              <a:t>השקיה: להעביר את הקטניות למסננת ולהרטיבן במים מסוננים או מורתחים בטמפרטורת החדר פעמיים עד שלוש ביום (בקיץ יותר ובחורף פחות). לא באור ישיר.</a:t>
            </a:r>
            <a:endParaRPr lang="en-US" sz="1300" dirty="0"/>
          </a:p>
          <a:p>
            <a:pPr algn="just" rtl="1">
              <a:lnSpc>
                <a:spcPct val="150000"/>
              </a:lnSpc>
            </a:pPr>
            <a:endParaRPr lang="he-IL" sz="1300" dirty="0"/>
          </a:p>
          <a:p>
            <a:pPr algn="just" rtl="1">
              <a:lnSpc>
                <a:spcPct val="150000"/>
              </a:lnSpc>
            </a:pPr>
            <a:r>
              <a:rPr lang="he-IL" sz="1300" dirty="0" err="1"/>
              <a:t>הנבטוטים</a:t>
            </a:r>
            <a:r>
              <a:rPr lang="he-IL" sz="1300" dirty="0"/>
              <a:t> יצאו תוך יומיים שלושה, תלוי בגודל הקטנייה ובמזג אויר.</a:t>
            </a:r>
            <a:endParaRPr lang="en-US" sz="1300" dirty="0"/>
          </a:p>
          <a:p>
            <a:pPr algn="just" rtl="1">
              <a:lnSpc>
                <a:spcPct val="150000"/>
              </a:lnSpc>
            </a:pPr>
            <a:r>
              <a:rPr lang="he-IL" sz="1300" dirty="0"/>
              <a:t>אחסון: בכלי סגור במקרר משך 3-4 ימים, אסור להקפיא.</a:t>
            </a:r>
          </a:p>
          <a:p>
            <a:pPr algn="just" rtl="1">
              <a:lnSpc>
                <a:spcPct val="150000"/>
              </a:lnSpc>
            </a:pPr>
            <a:endParaRPr lang="he-IL" sz="1300" dirty="0"/>
          </a:p>
          <a:p>
            <a:pPr algn="just" rtl="1">
              <a:lnSpc>
                <a:spcPct val="150000"/>
              </a:lnSpc>
            </a:pPr>
            <a:r>
              <a:rPr lang="he-IL" sz="1300" dirty="0"/>
              <a:t>אין לכן זמן להנבטה? אין בעיה, קנו </a:t>
            </a:r>
            <a:r>
              <a:rPr lang="he-IL" sz="1300" dirty="0" err="1"/>
              <a:t>נבטוטים</a:t>
            </a:r>
            <a:r>
              <a:rPr lang="he-IL" sz="1300" dirty="0"/>
              <a:t> או נבטים בסופר או אצל הירקן. הוסיפו אותם לסלט, תבשיל או מרק. תוכלו גם להכין מרק </a:t>
            </a:r>
            <a:r>
              <a:rPr lang="he-IL" sz="1300" dirty="0" err="1"/>
              <a:t>נבטוטים</a:t>
            </a:r>
            <a:r>
              <a:rPr lang="he-IL" sz="1300" dirty="0"/>
              <a:t>. </a:t>
            </a:r>
          </a:p>
          <a:p>
            <a:pPr algn="just" rtl="1">
              <a:lnSpc>
                <a:spcPct val="150000"/>
              </a:lnSpc>
            </a:pPr>
            <a:endParaRPr lang="he-IL" sz="1300" dirty="0"/>
          </a:p>
          <a:p>
            <a:pPr algn="just" rtl="1">
              <a:lnSpc>
                <a:spcPct val="150000"/>
              </a:lnSpc>
            </a:pPr>
            <a:r>
              <a:rPr lang="he-IL" sz="1300" dirty="0"/>
              <a:t>טיפ: בפעם הבאה שתכינו </a:t>
            </a:r>
            <a:r>
              <a:rPr lang="he-IL" sz="1300" dirty="0" err="1"/>
              <a:t>סנדוויץ</a:t>
            </a:r>
            <a:r>
              <a:rPr lang="he-IL" sz="1300" dirty="0"/>
              <a:t>', שלבו בו כמות גדולה של נבטי </a:t>
            </a:r>
            <a:r>
              <a:rPr lang="he-IL" sz="1300" dirty="0" err="1"/>
              <a:t>אלפלפא</a:t>
            </a:r>
            <a:r>
              <a:rPr lang="he-IL" sz="1300" dirty="0"/>
              <a:t>, היא תשמור על טריות ולחות הלחם גם שעות לאחר הכנת הכריך!</a:t>
            </a:r>
          </a:p>
        </p:txBody>
      </p:sp>
    </p:spTree>
    <p:extLst>
      <p:ext uri="{BB962C8B-B14F-4D97-AF65-F5344CB8AC3E}">
        <p14:creationId xmlns:p14="http://schemas.microsoft.com/office/powerpoint/2010/main" val="110235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66612" rtl="1">
              <a:lnSpc>
                <a:spcPct val="150000"/>
              </a:lnSpc>
              <a:defRPr/>
            </a:pPr>
            <a:r>
              <a:rPr lang="he-IL" sz="1300" dirty="0"/>
              <a:t>לכל</a:t>
            </a:r>
            <a:r>
              <a:rPr lang="he-IL" sz="1300" baseline="0" dirty="0"/>
              <a:t> אחד מצורות הכנת הקטניות ערכים תזונתיים שונים. ראינו שבבישול לקטניות רמת חלבון גבוהה יותר ו</a:t>
            </a:r>
            <a:r>
              <a:rPr lang="he-IL" sz="1300" dirty="0"/>
              <a:t>חומצות אמינו זמינות יותר, במיוחד </a:t>
            </a:r>
            <a:r>
              <a:rPr lang="he-IL" sz="1300" dirty="0" err="1"/>
              <a:t>ליזין</a:t>
            </a:r>
            <a:r>
              <a:rPr lang="he-IL" sz="1300" dirty="0"/>
              <a:t>. בנבטי קטניות בתהליך הפוטוסינתזה נוצר ויטמין </a:t>
            </a:r>
            <a:r>
              <a:rPr lang="en-US" sz="1300" dirty="0"/>
              <a:t>C</a:t>
            </a:r>
            <a:r>
              <a:rPr lang="he-IL" sz="1300" dirty="0"/>
              <a:t>, כמות הוויטמינים בהן גדלה אבל החלבון קטן. השאלה הנשאלת היא האם עדיף לצרוך קטניות בבישול או בהבטה? </a:t>
            </a:r>
          </a:p>
          <a:p>
            <a:pPr algn="just" defTabSz="966612" rtl="1">
              <a:lnSpc>
                <a:spcPct val="150000"/>
              </a:lnSpc>
              <a:defRPr/>
            </a:pPr>
            <a:r>
              <a:rPr lang="he-IL" sz="1300" dirty="0"/>
              <a:t>התשובה היא, גם וגם. לכל צורת הכנת הקטניות תועלות תזונתיות משלה. כמו בכל תפריט מאוזן, חשוב הגיוון.</a:t>
            </a:r>
            <a:endParaRPr lang="en-US" sz="1300" dirty="0"/>
          </a:p>
          <a:p>
            <a:pPr algn="just"/>
            <a:endParaRPr lang="en-US" dirty="0"/>
          </a:p>
        </p:txBody>
      </p:sp>
    </p:spTree>
    <p:extLst>
      <p:ext uri="{BB962C8B-B14F-4D97-AF65-F5344CB8AC3E}">
        <p14:creationId xmlns:p14="http://schemas.microsoft.com/office/powerpoint/2010/main" val="4200284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sz="1300" dirty="0"/>
          </a:p>
        </p:txBody>
      </p:sp>
    </p:spTree>
    <p:extLst>
      <p:ext uri="{BB962C8B-B14F-4D97-AF65-F5344CB8AC3E}">
        <p14:creationId xmlns:p14="http://schemas.microsoft.com/office/powerpoint/2010/main" val="142023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Tree>
    <p:extLst>
      <p:ext uri="{BB962C8B-B14F-4D97-AF65-F5344CB8AC3E}">
        <p14:creationId xmlns:p14="http://schemas.microsoft.com/office/powerpoint/2010/main" val="99874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כדי לייצר בשר בכמות שעונה על הביקוש, צריך להאכיל ולהשקות כמות אדירה של בעלי חיים. אחוזים גדולים משטח כדור הארץ משמשים היום להאכלת בעלי חיים, אם באמצעות שדות לגידול מספוא כמו סויה ותירס ואם באמצעות שטחי מרעה. משאבי קרקע ומים רבים מנוצלים באופן אינטנסיבי לצרכים אלה, והמחיר הסביבתי שאנו משלמים גבוה במיוחד: חיסול של בתי גידול טבעיים (יערות האמזונס הם רק דוגמה אחת לכך), הכחדה מואצת של מינים ופגיעה במגוון הביולוגי. </a:t>
            </a:r>
          </a:p>
          <a:p>
            <a:pPr algn="just" rtl="1">
              <a:lnSpc>
                <a:spcPct val="150000"/>
              </a:lnSpc>
            </a:pPr>
            <a:r>
              <a:rPr lang="he-IL" sz="1300" dirty="0"/>
              <a:t>אך לא רק היערות נפגעים: גם הסביבה הימית נפגעת קשות על ידי תשטיפים – מים שזרמו דרך פסולת ולכן מכילים מזהמים – שמקורם בתעשיית המזון מן החי. בתהליך המכונה </a:t>
            </a:r>
            <a:r>
              <a:rPr lang="he-IL" sz="1300" dirty="0" err="1"/>
              <a:t>אוטרפיקציה</a:t>
            </a:r>
            <a:r>
              <a:rPr lang="he-IL" sz="1300" dirty="0"/>
              <a:t>, למשל, נשטף למים דשן חנקני וגורם לפריחה מואצת של אצות, לירידה חדה בחמצן במים ולפגיעה במערכות אקולוגיות בשפכי נהרות ובאגמים.</a:t>
            </a:r>
          </a:p>
          <a:p>
            <a:pPr algn="just" rtl="1">
              <a:lnSpc>
                <a:spcPct val="150000"/>
              </a:lnSpc>
            </a:pPr>
            <a:endParaRPr lang="he-IL" sz="1300" dirty="0"/>
          </a:p>
          <a:p>
            <a:pPr algn="just" rtl="1">
              <a:lnSpc>
                <a:spcPct val="150000"/>
              </a:lnSpc>
            </a:pPr>
            <a:r>
              <a:rPr lang="he-IL" sz="1300" dirty="0"/>
              <a:t>מחיר סביבתי נוסף שגורמת תעשיית המזון מן החי הוא פליטת גזי חממה כמו מתאן ופחמן דו-חמצני. לפי הערכות, תעשייה זו אחראית ל-20 אחוז מפליטת גזי החממה בעולם – יותר מכל הפליטות שמקורן בתחבורה. פרט להשפעה הישירה של פליטת גזי חממה, גם בירוא היערות – שאחוז גבוה ממנו נועד להכשיר שטחי מרעה או לגדל מספוא – מביא לשחרור נוסף של גזי חממה ממאגרי פחמן שאגורים בקרקע ובצומח.</a:t>
            </a:r>
          </a:p>
          <a:p>
            <a:pPr algn="just" rtl="1">
              <a:lnSpc>
                <a:spcPct val="150000"/>
              </a:lnSpc>
            </a:pPr>
            <a:endParaRPr lang="he-IL" dirty="0"/>
          </a:p>
          <a:p>
            <a:pPr algn="just" rtl="1">
              <a:lnSpc>
                <a:spcPct val="150000"/>
              </a:lnSpc>
            </a:pPr>
            <a:r>
              <a:rPr lang="he-IL" dirty="0"/>
              <a:t>לקריאה נוספת: </a:t>
            </a:r>
            <a:r>
              <a:rPr lang="en-US" dirty="0"/>
              <a:t>http://bit.ly/1U7PghZ</a:t>
            </a:r>
            <a:endParaRPr lang="he-IL" dirty="0"/>
          </a:p>
        </p:txBody>
      </p:sp>
    </p:spTree>
    <p:extLst>
      <p:ext uri="{BB962C8B-B14F-4D97-AF65-F5344CB8AC3E}">
        <p14:creationId xmlns:p14="http://schemas.microsoft.com/office/powerpoint/2010/main" val="250926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כדי שהגננות והסייעות יקבלו</a:t>
            </a:r>
            <a:r>
              <a:rPr lang="he-IL" baseline="0" dirty="0"/>
              <a:t> את המרב מההכשרה ויפנימו אותו – חשוב שתהיה רלוונטית לחיים האישיים שלהן.</a:t>
            </a:r>
          </a:p>
          <a:p>
            <a:pPr algn="r" rtl="1"/>
            <a:r>
              <a:rPr lang="he-IL" baseline="0" dirty="0"/>
              <a:t>לכן חשוב להדגיש את הצד האישי: מה יכולות הקטניות לתרום לבריאות שלהן ושל משפחותיהן? טיפים לקחת הביתה וליישם כבר היום...</a:t>
            </a:r>
            <a:endParaRPr lang="he-IL" dirty="0"/>
          </a:p>
        </p:txBody>
      </p:sp>
    </p:spTree>
    <p:extLst>
      <p:ext uri="{BB962C8B-B14F-4D97-AF65-F5344CB8AC3E}">
        <p14:creationId xmlns:p14="http://schemas.microsoft.com/office/powerpoint/2010/main" val="1214385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את נקודת המפנה בהתייחסות העולמית להשפעה הסביבתית של תעשיית המזון אפשר לסמן ב-29 בנובמבר 2006, אז פורסם דו"ח או"ם בשם "צלו הארוך של משק החי". הדו"ח היה סיכום מקיף ראשון מסוגו של ההשלכות הכלכליות, החברתיות והסביבתיות של תעשיית המזון מן החי. הוא אומץ בחום על ידי ארגוני סביבה וארגונים טבעוניים, אך זכה גם לקיתונות של ביקורת מצד מתנגדים, שטענו שנפלו בו אי דיוקים רבים. בשנים שחלפו מאז פרסום הדוח נערכו מחקרים רבים שמאששים את הטענה הכללית שהועלתה בו. אלון שפון, דוקטורנט במכון ויצמן למדע וממייסדי הפורום לתזונה בת קיימא, מסביר שאמנם קיימת מחלוקת לגבי המספרים המדויקים, אך יש הסכמה גורפת בקרב חוקרים שהמחיר האקולוגי של מזון מן החי גבוה יותר מזה של מזון מן הצומח באופן משמעותי.</a:t>
            </a:r>
          </a:p>
          <a:p>
            <a:pPr algn="just" rtl="1">
              <a:lnSpc>
                <a:spcPct val="150000"/>
              </a:lnSpc>
            </a:pPr>
            <a:r>
              <a:rPr lang="he-IL" sz="1300" dirty="0"/>
              <a:t>למידע נוסף: </a:t>
            </a:r>
            <a:r>
              <a:rPr lang="en-US" sz="1300" dirty="0"/>
              <a:t>www.meatlessmonday.co.il</a:t>
            </a:r>
          </a:p>
          <a:p>
            <a:pPr algn="just" rtl="1">
              <a:lnSpc>
                <a:spcPct val="150000"/>
              </a:lnSpc>
            </a:pPr>
            <a:r>
              <a:rPr lang="en-US" sz="1300" dirty="0"/>
              <a:t>https://www.youtube.com/watch?v=LOaSEtrB_ws</a:t>
            </a:r>
          </a:p>
        </p:txBody>
      </p:sp>
    </p:spTree>
    <p:extLst>
      <p:ext uri="{BB962C8B-B14F-4D97-AF65-F5344CB8AC3E}">
        <p14:creationId xmlns:p14="http://schemas.microsoft.com/office/powerpoint/2010/main" val="324073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r>
              <a:rPr lang="he-IL" dirty="0"/>
              <a:t>מתוך כתבה של אורית אופיר, דיאטנית </a:t>
            </a:r>
            <a:r>
              <a:rPr lang="he-IL" dirty="0" err="1"/>
              <a:t>קלינטית</a:t>
            </a:r>
            <a:r>
              <a:rPr lang="he-IL" dirty="0"/>
              <a:t> ב </a:t>
            </a:r>
            <a:r>
              <a:rPr lang="en-US" dirty="0"/>
              <a:t>YNET</a:t>
            </a:r>
            <a:r>
              <a:rPr lang="he-IL" dirty="0"/>
              <a:t> </a:t>
            </a:r>
            <a:r>
              <a:rPr lang="en-US" dirty="0"/>
              <a:t>http://www.ynet.co.il/articles/0,7340,L-4753868,00.html</a:t>
            </a:r>
            <a:endParaRPr lang="he-IL" dirty="0"/>
          </a:p>
          <a:p>
            <a:pPr algn="just" rtl="1">
              <a:lnSpc>
                <a:spcPct val="150000"/>
              </a:lnSpc>
            </a:pPr>
            <a:endParaRPr lang="he-IL" dirty="0"/>
          </a:p>
          <a:p>
            <a:pPr algn="just" rtl="1" fontAlgn="base">
              <a:lnSpc>
                <a:spcPct val="150000"/>
              </a:lnSpc>
            </a:pPr>
            <a:r>
              <a:rPr lang="he-IL" sz="1300" dirty="0"/>
              <a:t>הקטניות מספקות כמות יפה של חלבון, כך למשל כוס עדשים מבושלות מספקת 18 גרם חלבון - יותר מהכמות שבשתי ביצים. השילוב הייחודי בין חלבון לסיבים תזונתיים הופך את הקטניות למזון משביע לאורך זמן. </a:t>
            </a:r>
          </a:p>
          <a:p>
            <a:pPr algn="just" rtl="1">
              <a:lnSpc>
                <a:spcPct val="150000"/>
              </a:lnSpc>
            </a:pPr>
            <a:endParaRPr lang="he-IL" dirty="0"/>
          </a:p>
          <a:p>
            <a:pPr algn="just" rtl="1" fontAlgn="base">
              <a:lnSpc>
                <a:spcPct val="150000"/>
              </a:lnSpc>
            </a:pPr>
            <a:r>
              <a:rPr lang="he-IL" sz="1300" dirty="0"/>
              <a:t>הקטניות יכולות להוות תחליף מצוין לבשר, גם בזכות </a:t>
            </a:r>
            <a:r>
              <a:rPr lang="he-IL" sz="1300" b="1" dirty="0"/>
              <a:t>תכולה גבוהה של ברזל</a:t>
            </a:r>
            <a:r>
              <a:rPr lang="he-IL" sz="1300" dirty="0"/>
              <a:t>, הנמצאים גם בבשר. 100 גרם של עדשים מבושלות (כחצי כוס) מספקים 3.3 מ"ג ברזל, לעומת 1 מ"ג ב-100 גרם חזה עוף, ו-2 מ"ג בבשר בקר.</a:t>
            </a:r>
          </a:p>
          <a:p>
            <a:pPr algn="just" rtl="1" fontAlgn="base">
              <a:lnSpc>
                <a:spcPct val="150000"/>
              </a:lnSpc>
            </a:pPr>
            <a:r>
              <a:rPr lang="he-IL" sz="1300" dirty="0"/>
              <a:t> </a:t>
            </a:r>
          </a:p>
          <a:p>
            <a:pPr algn="just" rtl="1" fontAlgn="base">
              <a:lnSpc>
                <a:spcPct val="150000"/>
              </a:lnSpc>
            </a:pPr>
            <a:r>
              <a:rPr lang="he-IL" sz="1300" dirty="0"/>
              <a:t>ברזל מהצומח אמנם נספג פחות טוב מאשר ברזל מהחי, אך ניתן לשפר את ספיגתו על ידי אכילת ירקות יחד עם הארוחה (דבר המומלץ בכל מקרה), וגם באמצעות השריית הקטניות לפני הבישול. יש לציין שספיגת הברזל מהצומח מווסתת לפי צרכי הגוף, כך שלא ניתן להגיע למצב מסוכן של עודף ברזל - זאת בניגוד לברזל מהחי הנספג ללא יכולת בקרה של הגוף.</a:t>
            </a:r>
          </a:p>
          <a:p>
            <a:pPr algn="just" rtl="1" fontAlgn="base">
              <a:lnSpc>
                <a:spcPct val="150000"/>
              </a:lnSpc>
            </a:pPr>
            <a:r>
              <a:rPr lang="he-IL" sz="1300" dirty="0"/>
              <a:t> </a:t>
            </a:r>
          </a:p>
          <a:p>
            <a:pPr algn="just" rtl="1" fontAlgn="base">
              <a:lnSpc>
                <a:spcPct val="150000"/>
              </a:lnSpc>
            </a:pPr>
            <a:r>
              <a:rPr lang="he-IL" sz="1300" dirty="0"/>
              <a:t> </a:t>
            </a:r>
          </a:p>
          <a:p>
            <a:pPr algn="just" rtl="1">
              <a:lnSpc>
                <a:spcPct val="150000"/>
              </a:lnSpc>
            </a:pPr>
            <a:endParaRPr lang="he-IL" dirty="0"/>
          </a:p>
          <a:p>
            <a:pPr algn="just" rtl="1">
              <a:lnSpc>
                <a:spcPct val="150000"/>
              </a:lnSpc>
            </a:pPr>
            <a:endParaRPr lang="en-US" dirty="0"/>
          </a:p>
        </p:txBody>
      </p:sp>
    </p:spTree>
    <p:extLst>
      <p:ext uri="{BB962C8B-B14F-4D97-AF65-F5344CB8AC3E}">
        <p14:creationId xmlns:p14="http://schemas.microsoft.com/office/powerpoint/2010/main" val="68848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66612" rtl="1">
              <a:lnSpc>
                <a:spcPct val="150000"/>
              </a:lnSpc>
              <a:defRPr/>
            </a:pPr>
            <a:r>
              <a:rPr lang="he-IL" sz="1300" dirty="0"/>
              <a:t>המדד הגליקמי של מזון מסוים נקבע בהשוואה לגלוקוז/סוכר שהוא בעל ערך גליקמי של 100. אכילת מזונות בעלי ערך גליקמי גבוה, יביא לעליית רמת הסוכר בדם ואחרי שעה לנפילת סוכר אשר תגרור אחריה צורך באכילת מתוק (פחמימות או מזונות ממותקים) שתקפיץ שוב את רמת הסוכר בדם וחוזר חלילה. חוסר איזון של רמת הסוכר בדם  גוררת השמנה, </a:t>
            </a:r>
            <a:r>
              <a:rPr lang="he-IL" sz="1300" dirty="0" err="1"/>
              <a:t>פלורת</a:t>
            </a:r>
            <a:r>
              <a:rPr lang="he-IL" sz="1300" dirty="0"/>
              <a:t> מעיים לא מאזנת (החיידקים הרעים גוברים על הטובים) ועלולה לגרום לסוכרת.</a:t>
            </a:r>
            <a:endParaRPr lang="en-US" sz="1300" dirty="0"/>
          </a:p>
          <a:p>
            <a:pPr algn="just" rtl="1"/>
            <a:endParaRPr lang="en-US" dirty="0"/>
          </a:p>
        </p:txBody>
      </p:sp>
    </p:spTree>
    <p:extLst>
      <p:ext uri="{BB962C8B-B14F-4D97-AF65-F5344CB8AC3E}">
        <p14:creationId xmlns:p14="http://schemas.microsoft.com/office/powerpoint/2010/main" val="2994440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r>
              <a:rPr lang="he-IL" sz="1300" dirty="0"/>
              <a:t>מתוך כתבה של אורית אופיר, דיאטנית </a:t>
            </a:r>
            <a:r>
              <a:rPr lang="he-IL" sz="1300" dirty="0" err="1"/>
              <a:t>קלינטית</a:t>
            </a:r>
            <a:r>
              <a:rPr lang="he-IL" sz="1300" dirty="0"/>
              <a:t> ב </a:t>
            </a:r>
            <a:r>
              <a:rPr lang="en-US" sz="1300" dirty="0"/>
              <a:t>YNET</a:t>
            </a:r>
            <a:r>
              <a:rPr lang="he-IL" sz="1300" dirty="0"/>
              <a:t> </a:t>
            </a:r>
            <a:r>
              <a:rPr lang="en-US" sz="1300" dirty="0"/>
              <a:t>http://www.ynet.co.il/articles/0,7340,L-4753868,00.html</a:t>
            </a:r>
            <a:endParaRPr lang="he-IL" sz="1300" dirty="0"/>
          </a:p>
          <a:p>
            <a:pPr algn="just" rtl="1">
              <a:lnSpc>
                <a:spcPct val="150000"/>
              </a:lnSpc>
            </a:pPr>
            <a:endParaRPr lang="he-IL" sz="1300" dirty="0"/>
          </a:p>
          <a:p>
            <a:pPr algn="just" rtl="1">
              <a:lnSpc>
                <a:spcPct val="150000"/>
              </a:lnSpc>
            </a:pPr>
            <a:r>
              <a:rPr lang="he-IL" sz="1300" b="1" dirty="0"/>
              <a:t>יעילות במניעת סרטן:</a:t>
            </a:r>
          </a:p>
          <a:p>
            <a:pPr algn="just" rtl="1">
              <a:lnSpc>
                <a:spcPct val="150000"/>
              </a:lnSpc>
            </a:pPr>
            <a:r>
              <a:rPr lang="he-IL" sz="1300" dirty="0"/>
              <a:t>הקטניות נמנות על רשימת המזונות שנלחמים בסרטן של המכון האמריקאי לחקר הסרטן.</a:t>
            </a:r>
            <a:r>
              <a:rPr lang="he-IL" sz="1300" baseline="0" dirty="0"/>
              <a:t> ב</a:t>
            </a:r>
            <a:r>
              <a:rPr lang="he-IL" sz="1300" dirty="0"/>
              <a:t>ין הרכיבים האנטי סרטניים המצויים בקטניות הם: </a:t>
            </a:r>
            <a:r>
              <a:rPr lang="he-IL" sz="1300" dirty="0" err="1"/>
              <a:t>ספונינים</a:t>
            </a:r>
            <a:r>
              <a:rPr lang="he-IL" sz="1300" dirty="0"/>
              <a:t>, חומצה </a:t>
            </a:r>
            <a:r>
              <a:rPr lang="he-IL" sz="1300" dirty="0" err="1"/>
              <a:t>פיטית</a:t>
            </a:r>
            <a:r>
              <a:rPr lang="he-IL" sz="1300" dirty="0"/>
              <a:t> ומעכבי </a:t>
            </a:r>
            <a:r>
              <a:rPr lang="he-IL" sz="1300" dirty="0" err="1"/>
              <a:t>פרוטאזות</a:t>
            </a:r>
            <a:r>
              <a:rPr lang="he-IL" sz="1300" dirty="0"/>
              <a:t>. רכיבים אלו, הייחודיים לעולם הצומח, מגנים מפני סרטן במגוון דרכים, בין השאר בזכות היותם נוגדי חמצון. חמצון הוא תהליך טבעי המתרחש בגופנו, אך כאשר מתרחש עודף חמצון הוא מהווה גורם משמעותי בהתפתחות סרטן, מחלות לב וסכרת.</a:t>
            </a:r>
          </a:p>
          <a:p>
            <a:pPr algn="just" rtl="1">
              <a:lnSpc>
                <a:spcPct val="150000"/>
              </a:lnSpc>
            </a:pPr>
            <a:r>
              <a:rPr lang="he-IL" sz="1300" dirty="0"/>
              <a:t> </a:t>
            </a:r>
          </a:p>
          <a:p>
            <a:pPr algn="just" rtl="1">
              <a:lnSpc>
                <a:spcPct val="150000"/>
              </a:lnSpc>
            </a:pPr>
            <a:r>
              <a:rPr lang="he-IL" sz="1300" dirty="0"/>
              <a:t>אחד ההסברים להשפעה המסרטנת של בשר אדום הוא תכולה גבוהה של ברזל מסוג</a:t>
            </a:r>
            <a:r>
              <a:rPr lang="en-US" sz="1300" dirty="0" err="1"/>
              <a:t>heme</a:t>
            </a:r>
            <a:r>
              <a:rPr lang="en-US" sz="1300" dirty="0"/>
              <a:t> </a:t>
            </a:r>
            <a:r>
              <a:rPr lang="he-IL" sz="1300" dirty="0"/>
              <a:t>, ברזל זה קיים רק במזון מהחי, והינו חומר מחמצן חזק המעודד תהליכים סרטניים, במיוחד במעי הגס. לעומת זאת, מטה-אנליזה שסקרה 14 מחקרים שעקבו אחרי קרוב ל-2 מיליון נבדקים, מצאה שצריכת קטניות מורידה את הסיכון לסרטן מסוג זה.</a:t>
            </a:r>
          </a:p>
          <a:p>
            <a:pPr algn="just" rtl="1">
              <a:lnSpc>
                <a:spcPct val="150000"/>
              </a:lnSpc>
            </a:pPr>
            <a:r>
              <a:rPr lang="he-IL" sz="1300" dirty="0"/>
              <a:t> </a:t>
            </a:r>
          </a:p>
          <a:p>
            <a:pPr algn="just" rtl="1">
              <a:lnSpc>
                <a:spcPct val="150000"/>
              </a:lnSpc>
            </a:pPr>
            <a:r>
              <a:rPr lang="he-IL" sz="1300" dirty="0"/>
              <a:t>הקטנייה המצטיינת בכל הקשור למניעה ואף לטיפול בסרטן היא דווקא הסויה, שרבים עדיין חוששים מצריכתה. עמדת אגודת הסרטן האמריקאית היא שאכילת מזונות סויה מסורתיים כגון טופו, יכולה להוריד את הסיכון לסרטן השד, סרטן רירית הרחם וסרטן הערמונית וכנראה שגם לסרטנים נוספים.</a:t>
            </a:r>
          </a:p>
          <a:p>
            <a:pPr algn="just" rtl="1">
              <a:lnSpc>
                <a:spcPct val="150000"/>
              </a:lnSpc>
            </a:pPr>
            <a:r>
              <a:rPr lang="he-IL" sz="1300" dirty="0"/>
              <a:t> </a:t>
            </a:r>
          </a:p>
          <a:p>
            <a:pPr algn="just" rtl="1">
              <a:lnSpc>
                <a:spcPct val="150000"/>
              </a:lnSpc>
            </a:pPr>
            <a:r>
              <a:rPr lang="he-IL" sz="1300" dirty="0"/>
              <a:t>לפי מטה-אנליזה נרחבת, צריכת אחת עד ארבע ומעלה מנות סויה בשבוע בתקופת הילדות, מפחיתה את הסיכון לסרטן שד בבגרות. כמו כן, צריכת סויה בקרב שורדות וחולות סרטן שד הינה בטוחה, ואף קשורה לירידה בסיכון להישנות הגידול ולתמותה.</a:t>
            </a:r>
          </a:p>
          <a:p>
            <a:pPr algn="just" rtl="1">
              <a:lnSpc>
                <a:spcPct val="150000"/>
              </a:lnSpc>
            </a:pPr>
            <a:r>
              <a:rPr lang="he-IL" sz="1300" dirty="0"/>
              <a:t> </a:t>
            </a:r>
          </a:p>
          <a:p>
            <a:pPr algn="just" rtl="1">
              <a:lnSpc>
                <a:spcPct val="150000"/>
              </a:lnSpc>
            </a:pPr>
            <a:r>
              <a:rPr lang="he-IL" sz="1300" b="1" dirty="0"/>
              <a:t>נלחמות במחלת הסוכרת:</a:t>
            </a:r>
          </a:p>
          <a:p>
            <a:pPr algn="just" rtl="1">
              <a:lnSpc>
                <a:spcPct val="150000"/>
              </a:lnSpc>
            </a:pPr>
            <a:r>
              <a:rPr lang="he-IL" sz="1300" dirty="0"/>
              <a:t>הקטניות אמנם מכילות לצד החלבון, גם כמות לא מבוטלת של פחמימות, אך סקירה של מחקרים קליניים שנעשו בסוכרתיים ובאנשים בריאים מצאה כי הקטניות הורידו את רמות הסוכר בדם ואת רמת ההמוגלובין המשקפת את איזון הסוכר לאורך זמן. צריכת קטניות נמצאה קשורה לירידה בסיכון לסוכרת סוג 2, וזאת לעומת צריכת בשר אדום ובשר מעובד המעלים את הסיכון לסוכרת.</a:t>
            </a:r>
          </a:p>
          <a:p>
            <a:pPr algn="just" rtl="1">
              <a:lnSpc>
                <a:spcPct val="150000"/>
              </a:lnSpc>
            </a:pPr>
            <a:r>
              <a:rPr lang="he-IL" sz="1300" dirty="0"/>
              <a:t> </a:t>
            </a:r>
          </a:p>
          <a:p>
            <a:pPr algn="just" rtl="1">
              <a:lnSpc>
                <a:spcPct val="150000"/>
              </a:lnSpc>
            </a:pPr>
            <a:r>
              <a:rPr lang="he-IL" sz="1300" b="1" dirty="0"/>
              <a:t>מונעות מחלות לב וכלי דם</a:t>
            </a:r>
          </a:p>
          <a:p>
            <a:pPr algn="just" rtl="1">
              <a:lnSpc>
                <a:spcPct val="150000"/>
              </a:lnSpc>
            </a:pPr>
            <a:r>
              <a:rPr lang="he-IL" sz="1300" dirty="0"/>
              <a:t>הסיבים התזונתיים שבקטניות מסייעים בהורדת רמות הכולסטרול בדם. בנוסף, נוגדי החמצון מונעים את החמצון המסוכן של ה-</a:t>
            </a:r>
            <a:r>
              <a:rPr lang="en-US" sz="1300" dirty="0"/>
              <a:t>LDL "</a:t>
            </a:r>
            <a:r>
              <a:rPr lang="he-IL" sz="1300" dirty="0"/>
              <a:t>(הכולסטרול הרע"). הקטניות כמעט נטולות שומן רווי, המעלה את רמות הכולסטרול וה- </a:t>
            </a:r>
            <a:r>
              <a:rPr lang="en-US" sz="1300" dirty="0"/>
              <a:t>LDL , </a:t>
            </a:r>
            <a:r>
              <a:rPr lang="he-IL" sz="1300" dirty="0"/>
              <a:t>וכמובן שאינן מכילות כולסטרול - המגביר את ההשפעה השלילית של השומן הרווי שנצרך בארוחה על העלאת הכולסטרול בדם.</a:t>
            </a:r>
          </a:p>
          <a:p>
            <a:pPr algn="just" rtl="1">
              <a:lnSpc>
                <a:spcPct val="150000"/>
              </a:lnSpc>
            </a:pPr>
            <a:endParaRPr lang="he-IL" sz="1300" dirty="0"/>
          </a:p>
        </p:txBody>
      </p:sp>
    </p:spTree>
    <p:extLst>
      <p:ext uri="{BB962C8B-B14F-4D97-AF65-F5344CB8AC3E}">
        <p14:creationId xmlns:p14="http://schemas.microsoft.com/office/powerpoint/2010/main" val="724742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en-US" dirty="0"/>
          </a:p>
        </p:txBody>
      </p:sp>
    </p:spTree>
    <p:extLst>
      <p:ext uri="{BB962C8B-B14F-4D97-AF65-F5344CB8AC3E}">
        <p14:creationId xmlns:p14="http://schemas.microsoft.com/office/powerpoint/2010/main" val="2327294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ילדים שמרת הסוכר בדמם לא מאוזנת יכולים לסבול מהיפוגליקמיה (נפילת סוכר), דבר העלול להוביל לעצבנות, הזעה, רעד, דפיקות לב וחוסר יכולת לשלוט על התנהגותם כולל אלימות. שמירה על רמת סוכר נורמטיבית מאפשרת תנאי סף ללמידה. </a:t>
            </a:r>
          </a:p>
          <a:p>
            <a:pPr algn="just" rtl="1"/>
            <a:endParaRPr lang="en-US" dirty="0"/>
          </a:p>
        </p:txBody>
      </p:sp>
    </p:spTree>
    <p:extLst>
      <p:ext uri="{BB962C8B-B14F-4D97-AF65-F5344CB8AC3E}">
        <p14:creationId xmlns:p14="http://schemas.microsoft.com/office/powerpoint/2010/main" val="3216355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5076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3242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66612" rtl="1">
              <a:lnSpc>
                <a:spcPct val="150000"/>
              </a:lnSpc>
              <a:defRPr/>
            </a:pPr>
            <a:r>
              <a:rPr lang="he-IL" sz="1300" dirty="0"/>
              <a:t>הסיבה שההמלצה היא להחליף מנת חלבון מן החי לחלבון מהצומח רק פעם בשבוע היא בגלל שהמדינה כישות רגולטורית אינה יכולה להבטיח שכל הילדים במדינה מקבלים את כמות הברזל הדרושה בבית.  </a:t>
            </a:r>
            <a:endParaRPr lang="en-US" sz="1300" dirty="0"/>
          </a:p>
          <a:p>
            <a:pPr algn="just" defTabSz="966612" rtl="1">
              <a:lnSpc>
                <a:spcPct val="150000"/>
              </a:lnSpc>
              <a:defRPr/>
            </a:pPr>
            <a:endParaRPr lang="he-IL" sz="1300" dirty="0">
              <a:solidFill>
                <a:schemeClr val="accent1">
                  <a:lumMod val="75000"/>
                </a:schemeClr>
              </a:solidFill>
            </a:endParaRPr>
          </a:p>
          <a:p>
            <a:pPr algn="just" defTabSz="966612" rtl="1">
              <a:lnSpc>
                <a:spcPct val="150000"/>
              </a:lnSpc>
              <a:defRPr/>
            </a:pPr>
            <a:r>
              <a:rPr lang="he-IL" sz="1300" b="1" dirty="0">
                <a:solidFill>
                  <a:schemeClr val="tx1"/>
                </a:solidFill>
              </a:rPr>
              <a:t>משרד הבריאות ומשרד החינוך ממליצים להגיש בארוחת הצהריים קטניות כמנת חלבון עיקרית יחד עם דגנים מלאים ביחס של 2:1 לטובת הדגנים כדי ליצור חלבון מלא, פעם בשבוע בכל המסגרות החינוכיות מגיל 3 עד גיל 18</a:t>
            </a:r>
            <a:endParaRPr lang="en-US" sz="1300" b="1" dirty="0">
              <a:solidFill>
                <a:schemeClr val="tx1"/>
              </a:solidFill>
            </a:endParaRPr>
          </a:p>
          <a:p>
            <a:pPr algn="just" rtl="1"/>
            <a:endParaRPr lang="en-US" dirty="0"/>
          </a:p>
        </p:txBody>
      </p:sp>
    </p:spTree>
    <p:extLst>
      <p:ext uri="{BB962C8B-B14F-4D97-AF65-F5344CB8AC3E}">
        <p14:creationId xmlns:p14="http://schemas.microsoft.com/office/powerpoint/2010/main" val="784507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הנגשה נכונה של קטניות נעשית על ידי פעילות חווייתית לפני תחילת הגשת הקטניות בתפריט במטרה להכיר את עולם הקטניות ולהתחבר אליהן. הילדים נחשפים לקטנייה ספציפית בדרך חווייתית בה הם למדים איך היא גדלה, ומי הקרובים שלה (לעדשים כתומות יש קרובי  משפחה בצבעים שונים), לאיזה קבוצות רכיבי תזונה היא שייכת (דגנים, ירקות, פירות, מזונות עשירים בחלבון, שומנים או ממתקים), משחק ויצירה עם הקטנייה, שותפות הילדים בהכנת מאכלים שונים עם הקטנייה (מרק, סלט, נזיד וקציצות) ויצירת חיים חדשים על ידי הנבטה.</a:t>
            </a:r>
            <a:endParaRPr lang="en-US" sz="1300" dirty="0"/>
          </a:p>
        </p:txBody>
      </p:sp>
    </p:spTree>
    <p:extLst>
      <p:ext uri="{BB962C8B-B14F-4D97-AF65-F5344CB8AC3E}">
        <p14:creationId xmlns:p14="http://schemas.microsoft.com/office/powerpoint/2010/main" val="3083734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Tree>
    <p:extLst>
      <p:ext uri="{BB962C8B-B14F-4D97-AF65-F5344CB8AC3E}">
        <p14:creationId xmlns:p14="http://schemas.microsoft.com/office/powerpoint/2010/main" val="1374973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ארוחת הצהריים נפתחת בהגשת ירקות ורק לאחר אכילתם מוגשות מנות העשירות בחלבון, הדגנים והירק המבושל. </a:t>
            </a:r>
          </a:p>
          <a:p>
            <a:pPr algn="just" rtl="1">
              <a:lnSpc>
                <a:spcPct val="150000"/>
              </a:lnSpc>
            </a:pPr>
            <a:endParaRPr lang="he-IL" sz="1300" dirty="0"/>
          </a:p>
          <a:p>
            <a:pPr algn="just" rtl="1">
              <a:lnSpc>
                <a:spcPct val="150000"/>
              </a:lnSpc>
            </a:pPr>
            <a:r>
              <a:rPr lang="he-IL" sz="1300" dirty="0"/>
              <a:t>בתחילת הארוחה כאשר התיאבון גדול, זהו זמן מצוין לאכול ירקות. ירקות אוכלים מיד עם חיתום כדי לשמור על הוויטמינים שבהן. הן מתעכלות מהר יחסית, מכילות אנזימים שעוזרים בפעולת העיכול ומלאות בסיבים תזונתיים המפרקים את החלבון. </a:t>
            </a:r>
            <a:endParaRPr lang="en-US" sz="1300" dirty="0"/>
          </a:p>
          <a:p>
            <a:pPr algn="just" rtl="1">
              <a:lnSpc>
                <a:spcPct val="150000"/>
              </a:lnSpc>
            </a:pPr>
            <a:endParaRPr lang="he-IL" sz="1300" dirty="0"/>
          </a:p>
          <a:p>
            <a:pPr algn="just" rtl="1">
              <a:lnSpc>
                <a:spcPct val="150000"/>
              </a:lnSpc>
            </a:pPr>
            <a:r>
              <a:rPr lang="he-IL" sz="1300" dirty="0"/>
              <a:t>כאשר אנו אוכלים פחמימה (בעיקר פחמימה פשוטה או ריקה), היא מתפרקת לסוכר ואחריה נרצה לאכול עוד מאכל עשיר בסוכר (פחמימה או ממתק), לכן חשוב בתחילה לאכול ירקות ורק אחריהם לצרוך את קבוצות המזון הנוספות.</a:t>
            </a:r>
            <a:endParaRPr lang="en-US" sz="1300" dirty="0"/>
          </a:p>
        </p:txBody>
      </p:sp>
    </p:spTree>
    <p:extLst>
      <p:ext uri="{BB962C8B-B14F-4D97-AF65-F5344CB8AC3E}">
        <p14:creationId xmlns:p14="http://schemas.microsoft.com/office/powerpoint/2010/main" val="2086608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תיווך המזון לילדים על ידי הצוות החינוכי הוא הגורם הראשון הקובע אם הם הילדים יוכלו או לא. התיווך חשוב יותר ממראה, ריח וטעם האוכל. תיווך מילולי חיובי המלווה את הארוחה, חשוב במיוחד לילדים שקטניות אינן חלק מתפריט משפחתם. על אשת הצוות להסביר לילדים איזו קטנייה הם אוכלים, לקשור בין ארוחת הצהריים לפעילויות החווייתיות שהילדים עברו סביב הקטנייה, ולתת דוגמאות כיצד קטניות מהוות חלק מתפריט משפחתה.</a:t>
            </a:r>
          </a:p>
          <a:p>
            <a:pPr algn="just" rtl="1">
              <a:lnSpc>
                <a:spcPct val="150000"/>
              </a:lnSpc>
            </a:pPr>
            <a:endParaRPr lang="he-IL" sz="1300" dirty="0"/>
          </a:p>
          <a:p>
            <a:pPr algn="just" rtl="1">
              <a:lnSpc>
                <a:spcPct val="150000"/>
              </a:lnSpc>
            </a:pPr>
            <a:r>
              <a:rPr lang="he-IL" sz="1300" dirty="0"/>
              <a:t>גיל הגן וכתות א' </a:t>
            </a:r>
            <a:r>
              <a:rPr lang="he-IL" sz="1300" dirty="0" err="1"/>
              <a:t>וב</a:t>
            </a:r>
            <a:r>
              <a:rPr lang="he-IL" sz="1300" dirty="0"/>
              <a:t>', הם הזדמנות מצוינת לרכישת הרגלי אכילה נכונים ומודעים. אשת הצוות מהווה מושא לחיקוי וללמידה. לפני תחילת אכילת כל מנה, בעודה ישובה סביב שולחן האוכל עם הילדים, תוכל להנחות את הילדים לשים לב לחושים המעורבים בתהליך האכילה (חוש הריח, הראייה, המישוש והטעם). בעת טעימת האוכל, תזמינם לאכול לאט וללעוס את האוכל עד לפירוקו בפה. תרגול יום יומי בתיווך חושי ואכילה מודעת במסגרת החינוכית יהפכו להרגל לכל החיים.</a:t>
            </a:r>
          </a:p>
          <a:p>
            <a:pPr algn="just" rtl="1">
              <a:lnSpc>
                <a:spcPct val="150000"/>
              </a:lnSpc>
            </a:pPr>
            <a:endParaRPr lang="he-IL" sz="1300" dirty="0"/>
          </a:p>
          <a:p>
            <a:pPr algn="just" rtl="1">
              <a:lnSpc>
                <a:spcPct val="150000"/>
              </a:lnSpc>
            </a:pPr>
            <a:r>
              <a:rPr lang="he-IL" sz="1300" dirty="0"/>
              <a:t>תיעוד פיילוט התפריט הבריא בירושלים שנעשה ע"י קבוצת הורים "ארוחה 10" וח"כ רחל עזריה, בו הוכנסו שתי מנות קטניות בשבוע כמנה העיקרית במקום בשר,</a:t>
            </a:r>
            <a:r>
              <a:rPr lang="he-IL" sz="1300" baseline="0" dirty="0"/>
              <a:t> </a:t>
            </a:r>
            <a:r>
              <a:rPr lang="he-IL" sz="1300" dirty="0"/>
              <a:t>הראה שכאשר גננת נרתעת מקטניות, ילדי הגן לא אוכלים וכל האוכל נזרק. אך כאשר היא משתפת אותם כיצד הן מסייעות לילדים לגדול ולהיות חזקים, כמה שהן בריאות ואילו מאכלים עם קטניות הם חלק מתפריט משפחתה, רוב הילדים טועמים ואוכלים. הפיילוט הצליח</a:t>
            </a:r>
            <a:r>
              <a:rPr lang="he-IL" sz="1300" baseline="0" dirty="0"/>
              <a:t> וכיום זהו התפריט הרשמי של מוסדות החינוך בירושלים, אז כן! כל הכבוד לגננות </a:t>
            </a:r>
            <a:r>
              <a:rPr lang="he-IL" sz="1300" baseline="0" dirty="0" err="1"/>
              <a:t>ולצהרוניות</a:t>
            </a:r>
            <a:r>
              <a:rPr lang="he-IL" sz="1300" baseline="0" dirty="0"/>
              <a:t> על עבודת התיווך וההנגשה של הקטניות, בזכותן ילדי ירושלים אוכלים בריא יותר!</a:t>
            </a:r>
            <a:endParaRPr lang="he-IL" sz="1300" dirty="0"/>
          </a:p>
          <a:p>
            <a:pPr algn="just" rtl="1">
              <a:lnSpc>
                <a:spcPct val="150000"/>
              </a:lnSpc>
            </a:pPr>
            <a:endParaRPr lang="he-IL" sz="1300" dirty="0"/>
          </a:p>
          <a:p>
            <a:pPr algn="just" defTabSz="966612" rtl="1">
              <a:lnSpc>
                <a:spcPct val="150000"/>
              </a:lnSpc>
              <a:defRPr/>
            </a:pPr>
            <a:r>
              <a:rPr lang="he-IL" sz="1300" dirty="0"/>
              <a:t>אתן מוזמנות להתנסות</a:t>
            </a:r>
            <a:r>
              <a:rPr lang="he-IL" sz="1300" baseline="0" dirty="0"/>
              <a:t> באכילה מודעת! הנה תרגיל פשוט שתוכלו לעשות בבית: </a:t>
            </a:r>
            <a:r>
              <a:rPr lang="he-IL" sz="1300" dirty="0">
                <a:solidFill>
                  <a:schemeClr val="accent1">
                    <a:lumMod val="75000"/>
                  </a:schemeClr>
                </a:solidFill>
                <a:latin typeface="Arial" panose="020B0604020202020204" pitchFamily="34" charset="0"/>
                <a:cs typeface="Arial" panose="020B0604020202020204" pitchFamily="34" charset="0"/>
              </a:rPr>
              <a:t>קחו צימוק, תסתכלו עליו עד שתכירו את כל צדדיו. כעת, עצמו את עינכם והריחו אותו. שימו את הצימוק בפה ושחקו אתו עם הלשון, אל תבלעו אותו. עכשיו לעסו את הצימוק לאט </a:t>
            </a:r>
            <a:r>
              <a:rPr lang="he-IL" sz="1300" dirty="0" err="1">
                <a:solidFill>
                  <a:schemeClr val="accent1">
                    <a:lumMod val="75000"/>
                  </a:schemeClr>
                </a:solidFill>
                <a:latin typeface="Arial" panose="020B0604020202020204" pitchFamily="34" charset="0"/>
                <a:cs typeface="Arial" panose="020B0604020202020204" pitchFamily="34" charset="0"/>
              </a:rPr>
              <a:t>לאט</a:t>
            </a:r>
            <a:r>
              <a:rPr lang="he-IL" sz="1300" dirty="0">
                <a:solidFill>
                  <a:schemeClr val="accent1">
                    <a:lumMod val="75000"/>
                  </a:schemeClr>
                </a:solidFill>
                <a:latin typeface="Arial" panose="020B0604020202020204" pitchFamily="34" charset="0"/>
                <a:cs typeface="Arial" panose="020B0604020202020204" pitchFamily="34" charset="0"/>
              </a:rPr>
              <a:t> עד לפירוקו ובלעו. </a:t>
            </a:r>
          </a:p>
          <a:p>
            <a:pPr algn="just" defTabSz="966612" rtl="1">
              <a:lnSpc>
                <a:spcPct val="150000"/>
              </a:lnSpc>
              <a:defRPr/>
            </a:pPr>
            <a:endParaRPr lang="he-IL" sz="1300" dirty="0">
              <a:solidFill>
                <a:schemeClr val="accent1">
                  <a:lumMod val="75000"/>
                </a:schemeClr>
              </a:solidFill>
              <a:latin typeface="Arial" panose="020B0604020202020204" pitchFamily="34" charset="0"/>
              <a:cs typeface="Arial" panose="020B0604020202020204" pitchFamily="34" charset="0"/>
            </a:endParaRPr>
          </a:p>
          <a:p>
            <a:pPr algn="just" defTabSz="966612" rtl="1">
              <a:lnSpc>
                <a:spcPct val="150000"/>
              </a:lnSpc>
              <a:defRPr/>
            </a:pPr>
            <a:r>
              <a:rPr lang="he-IL" sz="1300" dirty="0">
                <a:solidFill>
                  <a:schemeClr val="accent1">
                    <a:lumMod val="75000"/>
                  </a:schemeClr>
                </a:solidFill>
                <a:latin typeface="Arial" panose="020B0604020202020204" pitchFamily="34" charset="0"/>
                <a:cs typeface="Arial" panose="020B0604020202020204" pitchFamily="34" charset="0"/>
              </a:rPr>
              <a:t>רעיונות לפעילות משותפת עם הילדים: (לבקש רעיונות מהמשתתפות)</a:t>
            </a:r>
          </a:p>
          <a:p>
            <a:pPr algn="just" defTabSz="966612" rtl="1">
              <a:lnSpc>
                <a:spcPct val="150000"/>
              </a:lnSpc>
              <a:defRPr/>
            </a:pPr>
            <a:r>
              <a:rPr lang="he-IL" sz="1300" dirty="0">
                <a:solidFill>
                  <a:schemeClr val="accent1">
                    <a:lumMod val="75000"/>
                  </a:schemeClr>
                </a:solidFill>
                <a:latin typeface="Arial" panose="020B0604020202020204" pitchFamily="34" charset="0"/>
              </a:rPr>
              <a:t>להכין תפריט שבועי לקחת הביתה ולקשט אותו </a:t>
            </a:r>
          </a:p>
          <a:p>
            <a:pPr algn="just" defTabSz="966612" rtl="1">
              <a:lnSpc>
                <a:spcPct val="150000"/>
              </a:lnSpc>
              <a:defRPr/>
            </a:pPr>
            <a:r>
              <a:rPr lang="he-IL" sz="1300" dirty="0">
                <a:solidFill>
                  <a:schemeClr val="accent1">
                    <a:lumMod val="75000"/>
                  </a:schemeClr>
                </a:solidFill>
                <a:latin typeface="Arial" panose="020B0604020202020204" pitchFamily="34" charset="0"/>
              </a:rPr>
              <a:t>מדבקות למי שאכלו יפה. </a:t>
            </a:r>
          </a:p>
          <a:p>
            <a:pPr algn="just" defTabSz="966612" rtl="1">
              <a:lnSpc>
                <a:spcPct val="150000"/>
              </a:lnSpc>
              <a:defRPr/>
            </a:pPr>
            <a:r>
              <a:rPr lang="he-IL" sz="1300" dirty="0">
                <a:solidFill>
                  <a:schemeClr val="accent1">
                    <a:lumMod val="75000"/>
                  </a:schemeClr>
                </a:solidFill>
                <a:latin typeface="Arial" panose="020B0604020202020204" pitchFamily="34" charset="0"/>
              </a:rPr>
              <a:t>המצאת שמות למאכלים או לארוחות...</a:t>
            </a:r>
            <a:endParaRPr lang="he-IL" sz="1300" dirty="0">
              <a:solidFill>
                <a:schemeClr val="accent1">
                  <a:lumMod val="75000"/>
                </a:schemeClr>
              </a:solidFill>
              <a:latin typeface="Arial" panose="020B0604020202020204" pitchFamily="34" charset="0"/>
              <a:cs typeface="Arial" panose="020B0604020202020204" pitchFamily="34" charset="0"/>
            </a:endParaRPr>
          </a:p>
          <a:p>
            <a:pPr algn="just" defTabSz="966612" rtl="1">
              <a:lnSpc>
                <a:spcPct val="150000"/>
              </a:lnSpc>
              <a:defRPr/>
            </a:pPr>
            <a:endParaRPr lang="en-US" sz="1300" dirty="0">
              <a:solidFill>
                <a:schemeClr val="accent1">
                  <a:lumMod val="75000"/>
                </a:schemeClr>
              </a:solidFill>
              <a:latin typeface="Arial" panose="020B0604020202020204" pitchFamily="34" charset="0"/>
              <a:cs typeface="Arial" panose="020B0604020202020204" pitchFamily="34" charset="0"/>
            </a:endParaRPr>
          </a:p>
          <a:p>
            <a:pPr algn="just" rtl="1">
              <a:lnSpc>
                <a:spcPct val="150000"/>
              </a:lnSpc>
            </a:pPr>
            <a:endParaRPr lang="he-IL" sz="1300" dirty="0"/>
          </a:p>
          <a:p>
            <a:pPr algn="just" rtl="1">
              <a:lnSpc>
                <a:spcPct val="150000"/>
              </a:lnSpc>
            </a:pPr>
            <a:endParaRPr lang="en-US" sz="1300" dirty="0"/>
          </a:p>
        </p:txBody>
      </p:sp>
    </p:spTree>
    <p:extLst>
      <p:ext uri="{BB962C8B-B14F-4D97-AF65-F5344CB8AC3E}">
        <p14:creationId xmlns:p14="http://schemas.microsoft.com/office/powerpoint/2010/main" val="2753485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Tree>
    <p:extLst>
      <p:ext uri="{BB962C8B-B14F-4D97-AF65-F5344CB8AC3E}">
        <p14:creationId xmlns:p14="http://schemas.microsoft.com/office/powerpoint/2010/main" val="3044565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413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66612" rtl="1">
              <a:lnSpc>
                <a:spcPct val="150000"/>
              </a:lnSpc>
              <a:defRPr/>
            </a:pPr>
            <a:r>
              <a:rPr lang="he-IL" sz="1300" dirty="0"/>
              <a:t>ירק שגדל בתרמיל ועבר תהליכי יבוש.</a:t>
            </a:r>
          </a:p>
          <a:p>
            <a:pPr algn="just" defTabSz="966612" rtl="1">
              <a:lnSpc>
                <a:spcPct val="150000"/>
              </a:lnSpc>
              <a:defRPr/>
            </a:pPr>
            <a:r>
              <a:rPr lang="he-IL" sz="1300" dirty="0"/>
              <a:t>התרמילים נוצרים לאחר הפריחה ומכילים את הזרעים (הפולים),</a:t>
            </a:r>
          </a:p>
          <a:p>
            <a:pPr algn="just" defTabSz="966612" rtl="1">
              <a:lnSpc>
                <a:spcPct val="150000"/>
              </a:lnSpc>
              <a:defRPr/>
            </a:pPr>
            <a:r>
              <a:rPr lang="he-IL" sz="1300" dirty="0"/>
              <a:t>איכותן התזונתית גבוהה במיוחד מכוון שאינן עוברות עיבוד.</a:t>
            </a:r>
          </a:p>
          <a:p>
            <a:pPr algn="just" defTabSz="966612" rtl="1">
              <a:lnSpc>
                <a:spcPct val="150000"/>
              </a:lnSpc>
              <a:defRPr/>
            </a:pPr>
            <a:endParaRPr lang="he-IL" sz="1300" dirty="0"/>
          </a:p>
          <a:p>
            <a:pPr algn="just" defTabSz="966612" rtl="1">
              <a:lnSpc>
                <a:spcPct val="150000"/>
              </a:lnSpc>
              <a:defRPr/>
            </a:pPr>
            <a:r>
              <a:rPr lang="he-IL" sz="1300" dirty="0"/>
              <a:t>קטניות הן אוכל מסורתי, עממי וטבעי לא מעובד ולא מתועש</a:t>
            </a:r>
          </a:p>
          <a:p>
            <a:pPr algn="just" defTabSz="966612" rtl="1">
              <a:lnSpc>
                <a:spcPct val="150000"/>
              </a:lnSpc>
              <a:defRPr/>
            </a:pPr>
            <a:r>
              <a:rPr lang="he-IL" sz="1300" dirty="0"/>
              <a:t>ושומרות על חיי מדף ארוכים.</a:t>
            </a:r>
          </a:p>
          <a:p>
            <a:pPr algn="just" defTabSz="966612" rtl="1">
              <a:lnSpc>
                <a:spcPct val="150000"/>
              </a:lnSpc>
              <a:defRPr/>
            </a:pPr>
            <a:endParaRPr lang="he-IL" sz="1300" dirty="0"/>
          </a:p>
          <a:p>
            <a:pPr algn="just" defTabSz="966612" rtl="1">
              <a:lnSpc>
                <a:spcPct val="150000"/>
              </a:lnSpc>
              <a:defRPr/>
            </a:pPr>
            <a:r>
              <a:rPr lang="he-IL" sz="1300" dirty="0"/>
              <a:t>בתהליך הייבוש נעלמים הנוזלים וריכוז החלבון עולה.</a:t>
            </a:r>
          </a:p>
          <a:p>
            <a:pPr algn="just" defTabSz="966612" rtl="1">
              <a:lnSpc>
                <a:spcPct val="150000"/>
              </a:lnSpc>
              <a:defRPr/>
            </a:pPr>
            <a:r>
              <a:rPr lang="he-IL" sz="1300" dirty="0"/>
              <a:t>אפונה ירוקה היא ירק, אבל אם מייבשים את הזרעים שלה בתוך התרמיל היא הופכת לקטנייה.  </a:t>
            </a:r>
            <a:endParaRPr lang="en-US" sz="1300" dirty="0"/>
          </a:p>
        </p:txBody>
      </p:sp>
    </p:spTree>
    <p:extLst>
      <p:ext uri="{BB962C8B-B14F-4D97-AF65-F5344CB8AC3E}">
        <p14:creationId xmlns:p14="http://schemas.microsoft.com/office/powerpoint/2010/main" val="325132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66612" rtl="1">
              <a:lnSpc>
                <a:spcPct val="150000"/>
              </a:lnSpc>
              <a:defRPr/>
            </a:pPr>
            <a:r>
              <a:rPr lang="he-IL" sz="1300" dirty="0"/>
              <a:t>שעועית אדומה, שעועית לבנה, שעועית בובס, שעועית שחורה, שעועית מנומרת, תורמוס, עדשים כתומים, עדשים צהובים, עדשים חומים, עדשים שחורים, במיה יבשה, אפונה, גרגירי חומוס, אזוקי, מאש, פול וסויה.</a:t>
            </a:r>
            <a:endParaRPr lang="en-US" sz="1300" dirty="0"/>
          </a:p>
          <a:p>
            <a:pPr algn="just" rtl="1">
              <a:lnSpc>
                <a:spcPct val="150000"/>
              </a:lnSpc>
            </a:pPr>
            <a:endParaRPr lang="he-IL" sz="1300" dirty="0"/>
          </a:p>
          <a:p>
            <a:pPr algn="just" rtl="1">
              <a:lnSpc>
                <a:spcPct val="150000"/>
              </a:lnSpc>
            </a:pPr>
            <a:r>
              <a:rPr lang="he-IL" sz="1300" dirty="0"/>
              <a:t>מוצרי סויה: חלב סויה, מעדני סויה, אדממה, טופו. </a:t>
            </a:r>
            <a:endParaRPr lang="en-US" sz="1300" dirty="0"/>
          </a:p>
          <a:p>
            <a:pPr algn="just" rtl="1">
              <a:lnSpc>
                <a:spcPct val="150000"/>
              </a:lnSpc>
            </a:pPr>
            <a:endParaRPr lang="he-IL" sz="1300" dirty="0"/>
          </a:p>
          <a:p>
            <a:pPr algn="just" rtl="1">
              <a:lnSpc>
                <a:spcPct val="150000"/>
              </a:lnSpc>
            </a:pPr>
            <a:r>
              <a:rPr lang="he-IL" sz="1300" dirty="0"/>
              <a:t>רגישות לפול - חסר של אנזים </a:t>
            </a:r>
            <a:r>
              <a:rPr lang="en-US" sz="1300" dirty="0"/>
              <a:t>G6PD</a:t>
            </a:r>
            <a:r>
              <a:rPr lang="he-IL" sz="1300" dirty="0"/>
              <a:t>. חסר באנזים</a:t>
            </a:r>
            <a:r>
              <a:rPr lang="en-US" sz="1300" dirty="0"/>
              <a:t>G6PD </a:t>
            </a:r>
            <a:r>
              <a:rPr lang="he-IL" sz="1300" dirty="0"/>
              <a:t> קיים בשכיחות גבוה ביהודים שמוצאם מארצות המזרח במיוחד מכורדיסטן ועיראק</a:t>
            </a:r>
            <a:endParaRPr lang="en-US" dirty="0"/>
          </a:p>
        </p:txBody>
      </p:sp>
    </p:spTree>
    <p:extLst>
      <p:ext uri="{BB962C8B-B14F-4D97-AF65-F5344CB8AC3E}">
        <p14:creationId xmlns:p14="http://schemas.microsoft.com/office/powerpoint/2010/main" val="105990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קטניות עשירות </a:t>
            </a:r>
            <a:r>
              <a:rPr lang="he-IL" sz="1300" dirty="0" err="1"/>
              <a:t>ב</a:t>
            </a:r>
            <a:r>
              <a:rPr lang="he-IL" sz="1300" b="1" dirty="0" err="1"/>
              <a:t>ליזין</a:t>
            </a:r>
            <a:r>
              <a:rPr lang="he-IL" sz="1300" dirty="0"/>
              <a:t> – חומצת אמינו חיונית לאדם ולאשה, המתקבלת מפירוק החלבון. </a:t>
            </a:r>
            <a:r>
              <a:rPr lang="he-IL" sz="1300" dirty="0" err="1"/>
              <a:t>ליזין</a:t>
            </a:r>
            <a:r>
              <a:rPr lang="he-IL" sz="1300" dirty="0"/>
              <a:t> משמשת כנשאית הסידן בתהליך הספיגה, הטמעה והפיזור בגוף.</a:t>
            </a:r>
            <a:endParaRPr lang="en-US" sz="1300" dirty="0"/>
          </a:p>
          <a:p>
            <a:pPr algn="just" rtl="1">
              <a:lnSpc>
                <a:spcPct val="150000"/>
              </a:lnSpc>
            </a:pPr>
            <a:r>
              <a:rPr lang="he-IL" sz="1300" dirty="0"/>
              <a:t>קטניות מכילות סיבים המסיסים במים. הסיבים סופחים מים ומגדילים את נפחם וכך מעברם במעי איטי יותר ועיכולם ארוך יותר, דבר הגורם להאטת קצב ספיגת המזון במעי ולתחושת שובע. סיבים מסיסים במים גם מורידים את הכולסטרול.</a:t>
            </a:r>
            <a:endParaRPr lang="en-US" sz="1300" dirty="0"/>
          </a:p>
          <a:p>
            <a:pPr algn="just" rtl="1">
              <a:lnSpc>
                <a:spcPct val="150000"/>
              </a:lnSpc>
            </a:pPr>
            <a:r>
              <a:rPr lang="he-IL" sz="1300" dirty="0"/>
              <a:t>לכל קטנייה סט של ויטמינים ומינרלים משלה, לדוגמא: בשעועית יש חומצה פולית, עדשים ואפונה עשירים בנוגדי חמצון (עוצרים את תגובת החמצון שמובילה להיווצרות רדיקלים חופשיים הפוגעים בתאי הגוף), שעועית לבנה ופולי סויה עשירות בסידן</a:t>
            </a:r>
            <a:r>
              <a:rPr lang="en-US" sz="1300" dirty="0"/>
              <a:t>.</a:t>
            </a:r>
          </a:p>
          <a:p>
            <a:pPr algn="just" rtl="1">
              <a:lnSpc>
                <a:spcPct val="150000"/>
              </a:lnSpc>
            </a:pPr>
            <a:r>
              <a:rPr lang="he-IL" sz="1300" b="1" dirty="0"/>
              <a:t>ויטמינים</a:t>
            </a:r>
            <a:r>
              <a:rPr lang="he-IL" sz="1300" dirty="0"/>
              <a:t> הם חומרים אורגנים שחיוניים לגוף בכמויות מזעריות. השם מקורו במילה </a:t>
            </a:r>
            <a:r>
              <a:rPr lang="en-US" sz="1300" dirty="0"/>
              <a:t>vita</a:t>
            </a:r>
            <a:r>
              <a:rPr lang="he-IL" sz="1300" dirty="0"/>
              <a:t> שפירושה בלטינים חיים.</a:t>
            </a:r>
            <a:endParaRPr lang="en-US" sz="1300" dirty="0"/>
          </a:p>
          <a:p>
            <a:pPr algn="just" rtl="1">
              <a:lnSpc>
                <a:spcPct val="150000"/>
              </a:lnSpc>
            </a:pPr>
            <a:r>
              <a:rPr lang="he-IL" sz="1300" dirty="0"/>
              <a:t>תפקידיהם של הוויטמינים בגוף רבים וביניהם: סיוע בפעילות חילוף החומרים ובפעילות העיכול, הפקת אנרגיה מהמזון, גדילה, השתתפות בבניית כדוריות הדם וההורמונים ויצירת כימיקלים שמפעילים את מערכת העצבים. </a:t>
            </a:r>
            <a:endParaRPr lang="en-US" sz="1300" dirty="0"/>
          </a:p>
          <a:p>
            <a:pPr algn="just" rtl="1">
              <a:lnSpc>
                <a:spcPct val="150000"/>
              </a:lnSpc>
            </a:pPr>
            <a:r>
              <a:rPr lang="he-IL" sz="1300" dirty="0"/>
              <a:t>את הוויטמינים אנו מקבלים מהמזון. </a:t>
            </a:r>
            <a:endParaRPr lang="en-US" sz="1300" dirty="0"/>
          </a:p>
          <a:p>
            <a:pPr algn="just" rtl="1">
              <a:lnSpc>
                <a:spcPct val="150000"/>
              </a:lnSpc>
            </a:pPr>
            <a:r>
              <a:rPr lang="he-IL" sz="1300" dirty="0"/>
              <a:t>הוויטמינים מתחלקים למסיסים במים אשר אינם נאגרים בגוף, ומסיסים בשומן אשר נאגרים בגוף. עודף בוויטמינים המסיסים במים יופרש בשתן ובזיעה ולכן אין הגבלה על צריכתם. </a:t>
            </a:r>
            <a:endParaRPr lang="en-US" sz="1300" dirty="0"/>
          </a:p>
          <a:p>
            <a:pPr algn="just" rtl="1">
              <a:lnSpc>
                <a:spcPct val="150000"/>
              </a:lnSpc>
            </a:pPr>
            <a:r>
              <a:rPr lang="he-IL" sz="1300" dirty="0"/>
              <a:t>הוויטמינים </a:t>
            </a:r>
            <a:r>
              <a:rPr lang="he-IL" sz="1300" b="1" dirty="0"/>
              <a:t>מסיסים במים</a:t>
            </a:r>
            <a:r>
              <a:rPr lang="he-IL" sz="1300" dirty="0"/>
              <a:t> והם: </a:t>
            </a:r>
            <a:endParaRPr lang="en-US" sz="1300" dirty="0"/>
          </a:p>
          <a:p>
            <a:pPr algn="l" rtl="1">
              <a:lnSpc>
                <a:spcPct val="150000"/>
              </a:lnSpc>
            </a:pPr>
            <a:r>
              <a:rPr lang="he-IL" sz="1300" dirty="0"/>
              <a:t> (חומצה פולית) </a:t>
            </a:r>
            <a:r>
              <a:rPr lang="en-US" sz="1300" dirty="0"/>
              <a:t>B1, B2, B3, B4, B5, B6, B7, B9 </a:t>
            </a:r>
          </a:p>
          <a:p>
            <a:pPr algn="l" rtl="1">
              <a:lnSpc>
                <a:spcPct val="150000"/>
              </a:lnSpc>
            </a:pPr>
            <a:r>
              <a:rPr lang="en-US" sz="1300" dirty="0"/>
              <a:t>B12</a:t>
            </a:r>
            <a:r>
              <a:rPr lang="he-IL" sz="1300" dirty="0"/>
              <a:t> (בשונה מוויטמינים אחרים הוא נאגר בגוף עד 3 שנים)</a:t>
            </a:r>
            <a:endParaRPr lang="en-US" sz="1300" dirty="0"/>
          </a:p>
          <a:p>
            <a:pPr algn="l" rtl="1">
              <a:lnSpc>
                <a:spcPct val="150000"/>
              </a:lnSpc>
            </a:pPr>
            <a:r>
              <a:rPr lang="en-US" sz="1300" dirty="0"/>
              <a:t>B15, B17, C, H</a:t>
            </a:r>
          </a:p>
          <a:p>
            <a:pPr algn="just" rtl="1">
              <a:lnSpc>
                <a:spcPct val="150000"/>
              </a:lnSpc>
            </a:pPr>
            <a:r>
              <a:rPr lang="he-IL" sz="1300" dirty="0"/>
              <a:t> </a:t>
            </a:r>
            <a:endParaRPr lang="en-US" sz="1300" dirty="0"/>
          </a:p>
          <a:p>
            <a:pPr algn="just" rtl="1">
              <a:lnSpc>
                <a:spcPct val="150000"/>
              </a:lnSpc>
            </a:pPr>
            <a:r>
              <a:rPr lang="he-IL" sz="1300" dirty="0"/>
              <a:t>ויטמינים </a:t>
            </a:r>
            <a:r>
              <a:rPr lang="he-IL" sz="1300" b="1" dirty="0"/>
              <a:t>המסיסים בשומן</a:t>
            </a:r>
            <a:r>
              <a:rPr lang="he-IL" sz="1300" dirty="0"/>
              <a:t> נאגרים בגוף וצריכה עודפת עלולה ליצור הרעלת ויטמינים, דבר שיתבטא בבחילות, שלשולים והקאות. המסיסים בשומן הם: </a:t>
            </a:r>
            <a:r>
              <a:rPr lang="en-US" sz="1300" dirty="0"/>
              <a:t>A, D,E,K</a:t>
            </a:r>
          </a:p>
          <a:p>
            <a:pPr algn="just" rtl="1">
              <a:lnSpc>
                <a:spcPct val="150000"/>
              </a:lnSpc>
            </a:pPr>
            <a:r>
              <a:rPr lang="he-IL" sz="1300" dirty="0"/>
              <a:t> </a:t>
            </a:r>
            <a:endParaRPr lang="en-US" sz="1300" dirty="0"/>
          </a:p>
          <a:p>
            <a:pPr algn="just" rtl="1">
              <a:lnSpc>
                <a:spcPct val="150000"/>
              </a:lnSpc>
            </a:pPr>
            <a:r>
              <a:rPr lang="he-IL" sz="1300" dirty="0"/>
              <a:t>מהקטניות אנו מקבלים את הוויטמינים הבאים:</a:t>
            </a:r>
            <a:endParaRPr lang="en-US" sz="1300" dirty="0"/>
          </a:p>
          <a:p>
            <a:pPr algn="just" rtl="1">
              <a:lnSpc>
                <a:spcPct val="150000"/>
              </a:lnSpc>
            </a:pPr>
            <a:r>
              <a:rPr lang="he-IL" sz="1300" b="1" dirty="0"/>
              <a:t>1</a:t>
            </a:r>
            <a:r>
              <a:rPr lang="en-US" sz="1300" b="1" dirty="0"/>
              <a:t> B</a:t>
            </a:r>
            <a:r>
              <a:rPr lang="he-IL" sz="1300" b="1" dirty="0"/>
              <a:t>ו 2</a:t>
            </a:r>
            <a:r>
              <a:rPr lang="en-US" sz="1300" b="1" dirty="0"/>
              <a:t>B </a:t>
            </a:r>
            <a:r>
              <a:rPr lang="he-IL" sz="1300" dirty="0"/>
              <a:t>שומרים על הלב והריאות וגם מרימים את מצב הרוח.</a:t>
            </a:r>
            <a:endParaRPr lang="en-US" sz="1300" dirty="0"/>
          </a:p>
          <a:p>
            <a:pPr algn="just" rtl="1">
              <a:lnSpc>
                <a:spcPct val="150000"/>
              </a:lnSpc>
            </a:pPr>
            <a:r>
              <a:rPr lang="he-IL" sz="1300" b="1" dirty="0"/>
              <a:t>1</a:t>
            </a:r>
            <a:r>
              <a:rPr lang="en-US" sz="1300" b="1" dirty="0"/>
              <a:t>B </a:t>
            </a:r>
            <a:r>
              <a:rPr lang="he-IL" sz="1300" b="1" dirty="0"/>
              <a:t>– תיאמין </a:t>
            </a:r>
            <a:r>
              <a:rPr lang="he-IL" sz="1300" dirty="0"/>
              <a:t>עוזר בפירוק הפחמימות, משפר תיאבון, שומר על מערכת העצבים, מרגיע בכאבי שיניים.</a:t>
            </a:r>
            <a:endParaRPr lang="en-US" sz="1300" dirty="0"/>
          </a:p>
          <a:p>
            <a:pPr algn="just" rtl="1">
              <a:lnSpc>
                <a:spcPct val="150000"/>
              </a:lnSpc>
            </a:pPr>
            <a:r>
              <a:rPr lang="he-IL" sz="1300" b="1" dirty="0"/>
              <a:t>2</a:t>
            </a:r>
            <a:r>
              <a:rPr lang="en-US" sz="1300" b="1" dirty="0"/>
              <a:t>B </a:t>
            </a:r>
            <a:r>
              <a:rPr lang="he-IL" sz="1300" b="1" dirty="0"/>
              <a:t>- </a:t>
            </a:r>
            <a:r>
              <a:rPr lang="he-IL" sz="1300" b="1" dirty="0" err="1"/>
              <a:t>ריבופלאבין</a:t>
            </a:r>
            <a:r>
              <a:rPr lang="he-IL" sz="1300" b="1" dirty="0"/>
              <a:t> </a:t>
            </a:r>
            <a:r>
              <a:rPr lang="he-IL" sz="1300" dirty="0"/>
              <a:t>חשוב לפעילות אנזימתית בכבד, עוזר בחילוף חומרים, עוזר בהסתגלות העיניים לאור ודרוש לגדילה ולמערכת הרבייה.</a:t>
            </a:r>
            <a:endParaRPr lang="en-US" sz="1300" dirty="0"/>
          </a:p>
          <a:p>
            <a:pPr algn="just" rtl="1">
              <a:lnSpc>
                <a:spcPct val="150000"/>
              </a:lnSpc>
            </a:pPr>
            <a:r>
              <a:rPr lang="he-IL" sz="1300" b="1" dirty="0"/>
              <a:t>3</a:t>
            </a:r>
            <a:r>
              <a:rPr lang="en-US" sz="1300" b="1" dirty="0"/>
              <a:t>B</a:t>
            </a:r>
            <a:r>
              <a:rPr lang="he-IL" sz="1300" b="1" dirty="0"/>
              <a:t> - </a:t>
            </a:r>
            <a:r>
              <a:rPr lang="he-IL" sz="1300" b="1" dirty="0" err="1"/>
              <a:t>ניאצין</a:t>
            </a:r>
            <a:r>
              <a:rPr lang="he-IL" sz="1300" dirty="0"/>
              <a:t> מחזק את מערכת העיקול, מוריד כולסטרול גבוה, פוחת סתימות בכלי הדם, עוזר בטיפול בלחץ דם גבוה, משפר את מראה העור, מחזק את הזכרות ועוזר בלמידה.</a:t>
            </a:r>
            <a:endParaRPr lang="en-US" sz="1300" dirty="0"/>
          </a:p>
          <a:p>
            <a:pPr algn="just" rtl="1">
              <a:lnSpc>
                <a:spcPct val="150000"/>
              </a:lnSpc>
            </a:pPr>
            <a:r>
              <a:rPr lang="ar-SA" sz="1300" dirty="0"/>
              <a:t> </a:t>
            </a:r>
            <a:endParaRPr lang="en-US" sz="1300" dirty="0"/>
          </a:p>
          <a:p>
            <a:pPr algn="just" rtl="1">
              <a:lnSpc>
                <a:spcPct val="150000"/>
              </a:lnSpc>
            </a:pPr>
            <a:r>
              <a:rPr lang="he-IL" sz="1300" b="1" dirty="0"/>
              <a:t>מינרלים</a:t>
            </a:r>
            <a:r>
              <a:rPr lang="he-IL" sz="1300" dirty="0"/>
              <a:t> הם יסודות אי-אורגניים, רובם מתכות שבלעדיהם לא יתכנו חיים. מקורם באדמה או במכרה (השם מינרל מגיע מ </a:t>
            </a:r>
            <a:r>
              <a:rPr lang="en-US" sz="1300" dirty="0" err="1"/>
              <a:t>minera</a:t>
            </a:r>
            <a:r>
              <a:rPr lang="he-IL" sz="1300" dirty="0"/>
              <a:t> שפירושו מכרה). למינרלים קוראים גם אלקטרוליטים משום שיש להם מטען חשמלי. את כל המינרלים אנו מקבלים מהמזון, כולל סודיום (נתרן) שאותו אנו צורכים בצורתו הגבישית במלח בישול, (למרות שאין צורך בהוספת מלח משום שכמות הנתרן הקיימת במזונות מספיקה עבור בני האדם).</a:t>
            </a:r>
            <a:endParaRPr lang="en-US" sz="1300" dirty="0"/>
          </a:p>
          <a:p>
            <a:pPr algn="just" rtl="1">
              <a:lnSpc>
                <a:spcPct val="150000"/>
              </a:lnSpc>
            </a:pPr>
            <a:r>
              <a:rPr lang="he-IL" sz="1300" dirty="0"/>
              <a:t>מינרלים נאגרים בגוף ובכמות עודפת הם רעילים. </a:t>
            </a:r>
            <a:endParaRPr lang="en-US" sz="1300" dirty="0"/>
          </a:p>
          <a:p>
            <a:pPr algn="just" rtl="1">
              <a:lnSpc>
                <a:spcPct val="150000"/>
              </a:lnSpc>
            </a:pPr>
            <a:r>
              <a:rPr lang="he-IL" sz="1300" dirty="0"/>
              <a:t>בואו נכיר את המינרלים הקיימים בקטניות ותפקידיהם בגוף הנחוצים לבריאותנו:</a:t>
            </a:r>
            <a:endParaRPr lang="en-US" sz="1300" dirty="0"/>
          </a:p>
          <a:p>
            <a:pPr algn="just" rtl="1">
              <a:lnSpc>
                <a:spcPct val="150000"/>
              </a:lnSpc>
            </a:pPr>
            <a:r>
              <a:rPr lang="he-IL" sz="1300" b="1" dirty="0"/>
              <a:t>סידן</a:t>
            </a:r>
            <a:r>
              <a:rPr lang="he-IL" sz="1300" dirty="0"/>
              <a:t> הוא המינרל הנפוץ ביותר בגוף, 99% מהסידן בגוף מאוחסן בעצמות ובשיניים, שם הוא משחק תפקיד מרכזי בתהליכים אנבוליים </a:t>
            </a:r>
            <a:r>
              <a:rPr lang="he-IL" sz="1300" dirty="0" err="1"/>
              <a:t>וקטבולים</a:t>
            </a:r>
            <a:r>
              <a:rPr lang="he-IL" sz="1300" dirty="0"/>
              <a:t> (תהליכי בניה ופירוק של מולקולות בגוף המתבצע כל הזמן). </a:t>
            </a:r>
            <a:endParaRPr lang="en-US" sz="1300" dirty="0"/>
          </a:p>
          <a:p>
            <a:pPr algn="just" rtl="1">
              <a:lnSpc>
                <a:spcPct val="150000"/>
              </a:lnSpc>
            </a:pPr>
            <a:r>
              <a:rPr lang="he-IL" sz="1300" dirty="0"/>
              <a:t>הגוף משתמש ב – אחוז אחד מהסידן להתכווצות והרפיה של כלי דם, פעולת השרירים, העברת אותות עצביים, תקשורת בין-תאית והפרשת הורמונים</a:t>
            </a:r>
            <a:r>
              <a:rPr lang="en-US" sz="1300" dirty="0"/>
              <a:t>.</a:t>
            </a:r>
          </a:p>
          <a:p>
            <a:pPr algn="just" rtl="1">
              <a:lnSpc>
                <a:spcPct val="150000"/>
              </a:lnSpc>
            </a:pPr>
            <a:r>
              <a:rPr lang="he-IL" sz="1300" b="1" dirty="0"/>
              <a:t>זרחן</a:t>
            </a:r>
            <a:r>
              <a:rPr lang="he-IL" sz="1300" dirty="0"/>
              <a:t> הוא המינרל השני השכיח בגוף. הסידן והזרחן עובדים יחד בבניית עצמות ושיניים חזקות. בין יתר תפקידי הזרחן: סינון פסולת מהכליות, אחסון ושימוש אנרגיה בגוף. הוא דרוש בגוף לצורך גדילה, תחזוקה ותיקון של רקמות ותאים ולצורך בניית </a:t>
            </a:r>
            <a:r>
              <a:rPr lang="en-US" sz="1300" dirty="0"/>
              <a:t>DNA  </a:t>
            </a:r>
            <a:r>
              <a:rPr lang="he-IL" sz="1300" dirty="0"/>
              <a:t>  ומשחק תפקיד חשוב בוויסות רמות של ויטמינים ומינרלים אחרים בגוף, כדוגמת ויטמין </a:t>
            </a:r>
            <a:r>
              <a:rPr lang="en-US" sz="1300" dirty="0"/>
              <a:t>D</a:t>
            </a:r>
            <a:r>
              <a:rPr lang="he-IL" sz="1300" dirty="0"/>
              <a:t>, יוד, מגנזיום ואבץ.</a:t>
            </a:r>
            <a:endParaRPr lang="en-US" sz="1300" dirty="0"/>
          </a:p>
          <a:p>
            <a:pPr algn="just" rtl="1">
              <a:lnSpc>
                <a:spcPct val="150000"/>
              </a:lnSpc>
            </a:pPr>
            <a:r>
              <a:rPr lang="he-IL" sz="1300" b="1" dirty="0"/>
              <a:t>ברזל</a:t>
            </a:r>
            <a:r>
              <a:rPr lang="he-IL" sz="1300" dirty="0"/>
              <a:t> הוא מינרל עם יסוד מתכתי המצוי ברובו בהמוגלובין שבדם. תפקיד ההמוגלובין לקשור את החמצן ולהובילו לכל חלקי הגוף</a:t>
            </a:r>
            <a:r>
              <a:rPr lang="en-US" sz="1300" dirty="0"/>
              <a:t>.</a:t>
            </a:r>
          </a:p>
          <a:p>
            <a:pPr algn="just" rtl="1">
              <a:lnSpc>
                <a:spcPct val="150000"/>
              </a:lnSpc>
            </a:pPr>
            <a:r>
              <a:rPr lang="he-IL" sz="1300" b="1" dirty="0"/>
              <a:t>אבץ</a:t>
            </a:r>
            <a:r>
              <a:rPr lang="he-IL" sz="1300" dirty="0"/>
              <a:t> נמצא בכמעט כל תא בגופנו. הוא משפר את מערכת החיסון, דרוש לריפוי פצעים ונדרש לצמיחה ולהתפתחות תקינה בהריון הילדות וההתבגרות</a:t>
            </a:r>
            <a:r>
              <a:rPr lang="en-US" sz="1300" dirty="0"/>
              <a:t>.</a:t>
            </a:r>
          </a:p>
          <a:p>
            <a:pPr algn="just" rtl="1">
              <a:lnSpc>
                <a:spcPct val="150000"/>
              </a:lnSpc>
            </a:pPr>
            <a:r>
              <a:rPr lang="he-IL" sz="1300" b="1" dirty="0"/>
              <a:t>אשלגן</a:t>
            </a:r>
            <a:r>
              <a:rPr lang="he-IL" sz="1300" dirty="0"/>
              <a:t> חיוני לאיזון המים והחומציות בגוף, לתפקוד מערכת העצבים, והשרירים, כולל שריר הלב. משמש קו-פקטור בתפקוד אנזימים שונים ומשפיע על חדירות חומצות אמינו אל תוך התאים. חיוני בשמירה על לחץ דם תקין.</a:t>
            </a:r>
            <a:endParaRPr lang="en-US" sz="1300" dirty="0"/>
          </a:p>
          <a:p>
            <a:pPr algn="just" defTabSz="966612" rtl="1">
              <a:lnSpc>
                <a:spcPct val="150000"/>
              </a:lnSpc>
              <a:defRPr/>
            </a:pPr>
            <a:endParaRPr lang="en-US" sz="1300" dirty="0"/>
          </a:p>
        </p:txBody>
      </p:sp>
    </p:spTree>
    <p:extLst>
      <p:ext uri="{BB962C8B-B14F-4D97-AF65-F5344CB8AC3E}">
        <p14:creationId xmlns:p14="http://schemas.microsoft.com/office/powerpoint/2010/main" val="1425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66612" rtl="1">
              <a:lnSpc>
                <a:spcPct val="150000"/>
              </a:lnSpc>
              <a:defRPr/>
            </a:pPr>
            <a:r>
              <a:rPr lang="he-IL" sz="1300" dirty="0"/>
              <a:t>אדם בוגר צריך כ-0.8 גרם חלבון לכל ק"ג ממשקל גופו, אדם השוקל 70 ק"ג מוטב שיצרוך 56 גרם חלבון ביום. </a:t>
            </a:r>
            <a:endParaRPr lang="en-US" sz="1300" dirty="0"/>
          </a:p>
          <a:p>
            <a:pPr algn="just" defTabSz="966612" rtl="1">
              <a:lnSpc>
                <a:spcPct val="150000"/>
              </a:lnSpc>
              <a:defRPr/>
            </a:pPr>
            <a:endParaRPr lang="he-IL" sz="1300" dirty="0"/>
          </a:p>
          <a:p>
            <a:pPr algn="just" defTabSz="966612" rtl="1">
              <a:lnSpc>
                <a:spcPct val="150000"/>
              </a:lnSpc>
              <a:defRPr/>
            </a:pPr>
            <a:r>
              <a:rPr lang="he-IL" sz="1300" dirty="0"/>
              <a:t>ילד צריך 1 גרם חלבון לכל ק"ג ממשקל גופו, ילד השוקל 30 ק"ג צריך לצרוך 30 גרם חלבון ביום.</a:t>
            </a:r>
          </a:p>
        </p:txBody>
      </p:sp>
    </p:spTree>
    <p:extLst>
      <p:ext uri="{BB962C8B-B14F-4D97-AF65-F5344CB8AC3E}">
        <p14:creationId xmlns:p14="http://schemas.microsoft.com/office/powerpoint/2010/main" val="324275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pPr>
            <a:r>
              <a:rPr lang="he-IL" sz="1300" dirty="0"/>
              <a:t>חלבון מלא נקרא בשפה המקצועית "השלמת חלבונים" שנוצרת משילוב של חלבון מהצומח ודגנים מלאים. קטניות עשירות בחומצת אמינו ליזין. ליזין אינה מיוצרת בגוף ובני האדם מקבלים אותה מהמזון. שילוב של חומצת אמינו ליזין שנמצא בקטניות יחד עם חומצת האמינו מתיונין שנמצא בדגנים מלאים ביחס של 2:1 לטובת הדגנים המלאים יוצר חלבון מלא. </a:t>
            </a:r>
          </a:p>
          <a:p>
            <a:pPr algn="just" defTabSz="966612" rtl="1">
              <a:lnSpc>
                <a:spcPct val="150000"/>
              </a:lnSpc>
              <a:defRPr/>
            </a:pPr>
            <a:endParaRPr lang="he-IL" sz="1300" dirty="0"/>
          </a:p>
          <a:p>
            <a:pPr algn="just" rtl="1">
              <a:lnSpc>
                <a:spcPct val="150000"/>
              </a:lnSpc>
            </a:pPr>
            <a:r>
              <a:rPr lang="he-IL" sz="1300" dirty="0"/>
              <a:t>היה נהוג לחשוב כי יש לשלב דגן וקטנייה באותה ארוחה כדי לקבל חלבון מלא - חלבון העשיר בכל חומצות האמינו החיוניות, אך כיום ידוע שאין בכך צורך. מספיק לאכול קטניות ודגנים באותה יממה כדי ליהנות מחלבון איכותי (הסויה היא קטנייה יוצאת דופן ומכילה בפני עצמה חלבון מלא).</a:t>
            </a:r>
          </a:p>
          <a:p>
            <a:pPr algn="just" rtl="1">
              <a:lnSpc>
                <a:spcPct val="150000"/>
              </a:lnSpc>
            </a:pPr>
            <a:endParaRPr lang="en-US" sz="1300" dirty="0"/>
          </a:p>
          <a:p>
            <a:pPr algn="just" rtl="1">
              <a:lnSpc>
                <a:spcPct val="150000"/>
              </a:lnSpc>
            </a:pPr>
            <a:r>
              <a:rPr lang="he-IL" sz="1300" dirty="0"/>
              <a:t>דוגמאות לחלבון מלא: שיבולת שועל וחומוס, עדשים ואורז מלא (מג'דרה), שעועית ואורז מלא, קוסקוס מלא ומרק לקוסקוס עם ירקות וחומוס, מרק גריסי פנינה עם עדשים כתומות, ממרח חומוס ביתי עם לחם מחיטה מלאה/שיפון/מחמצת. </a:t>
            </a:r>
            <a:endParaRPr lang="en-US" sz="1300" dirty="0"/>
          </a:p>
          <a:p>
            <a:pPr algn="just" rtl="1"/>
            <a:endParaRPr lang="en-US" dirty="0"/>
          </a:p>
        </p:txBody>
      </p:sp>
    </p:spTree>
    <p:extLst>
      <p:ext uri="{BB962C8B-B14F-4D97-AF65-F5344CB8AC3E}">
        <p14:creationId xmlns:p14="http://schemas.microsoft.com/office/powerpoint/2010/main" val="208879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5426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C3CE4E6E-E274-4A46-A2F9-B2D03B64CF53}"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62004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E4E6E-E274-4A46-A2F9-B2D03B64CF53}"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88167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E4E6E-E274-4A46-A2F9-B2D03B64CF53}"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731301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3CE4E6E-E274-4A46-A2F9-B2D03B64CF53}"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158655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4E6E-E274-4A46-A2F9-B2D03B64CF53}"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2019931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CE4E6E-E274-4A46-A2F9-B2D03B64CF53}" type="datetimeFigureOut">
              <a:rPr lang="en-US" smtClean="0"/>
              <a:t>7/25/2016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156516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CE4E6E-E274-4A46-A2F9-B2D03B64CF53}" type="datetimeFigureOut">
              <a:rPr lang="en-US" smtClean="0"/>
              <a:t>7/25/2016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114151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CE4E6E-E274-4A46-A2F9-B2D03B64CF53}" type="datetimeFigureOut">
              <a:rPr lang="en-US" smtClean="0"/>
              <a:t>7/25/2016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199703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4E6E-E274-4A46-A2F9-B2D03B64CF53}" type="datetimeFigureOut">
              <a:rPr lang="en-US" smtClean="0"/>
              <a:t>7/25/2016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115398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3CE4E6E-E274-4A46-A2F9-B2D03B64CF53}" type="datetimeFigureOut">
              <a:rPr lang="en-US" smtClean="0"/>
              <a:t>7/25/2016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10446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3CE4E6E-E274-4A46-A2F9-B2D03B64CF53}" type="datetimeFigureOut">
              <a:rPr lang="en-US" smtClean="0"/>
              <a:t>7/25/2016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0FBC2-EA28-E042-A325-46F8AA1ED939}" type="slidenum">
              <a:rPr lang="en-US" smtClean="0"/>
              <a:t>‹#›</a:t>
            </a:fld>
            <a:endParaRPr lang="en-US"/>
          </a:p>
        </p:txBody>
      </p:sp>
    </p:spTree>
    <p:extLst>
      <p:ext uri="{BB962C8B-B14F-4D97-AF65-F5344CB8AC3E}">
        <p14:creationId xmlns:p14="http://schemas.microsoft.com/office/powerpoint/2010/main" val="1603094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3CE4E6E-E274-4A46-A2F9-B2D03B64CF53}" type="datetimeFigureOut">
              <a:rPr lang="en-US" smtClean="0"/>
              <a:t>7/25/2016</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D00FBC2-EA28-E042-A325-46F8AA1ED939}"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037" y="4425967"/>
            <a:ext cx="1445009" cy="687832"/>
          </a:xfrm>
          <a:prstGeom prst="rect">
            <a:avLst/>
          </a:prstGeom>
        </p:spPr>
      </p:pic>
      <p:cxnSp>
        <p:nvCxnSpPr>
          <p:cNvPr id="9" name="Straight Connector 8"/>
          <p:cNvCxnSpPr/>
          <p:nvPr userDrawn="1"/>
        </p:nvCxnSpPr>
        <p:spPr>
          <a:xfrm flipV="1">
            <a:off x="219456" y="228124"/>
            <a:ext cx="9144" cy="4225004"/>
          </a:xfrm>
          <a:prstGeom prst="line">
            <a:avLst/>
          </a:prstGeom>
          <a:ln w="28575">
            <a:solidFill>
              <a:srgbClr val="5C49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219456" y="228826"/>
            <a:ext cx="8695944" cy="9847"/>
          </a:xfrm>
          <a:prstGeom prst="line">
            <a:avLst/>
          </a:prstGeom>
          <a:ln w="28575">
            <a:solidFill>
              <a:srgbClr val="5C49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flipV="1">
            <a:off x="8906256" y="219683"/>
            <a:ext cx="9144" cy="4678564"/>
          </a:xfrm>
          <a:prstGeom prst="line">
            <a:avLst/>
          </a:prstGeom>
          <a:ln w="28575">
            <a:solidFill>
              <a:srgbClr val="5C49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581912" y="4886817"/>
            <a:ext cx="7335776" cy="272"/>
          </a:xfrm>
          <a:prstGeom prst="line">
            <a:avLst/>
          </a:prstGeom>
          <a:ln w="28575">
            <a:solidFill>
              <a:srgbClr val="5C4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0228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18" Type="http://schemas.openxmlformats.org/officeDocument/2006/relationships/image" Target="../media/image3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17" Type="http://schemas.openxmlformats.org/officeDocument/2006/relationships/image" Target="../media/image29.jpg"/><Relationship Id="rId2" Type="http://schemas.openxmlformats.org/officeDocument/2006/relationships/notesSlide" Target="../notesSlides/notesSlide5.xml"/><Relationship Id="rId16" Type="http://schemas.openxmlformats.org/officeDocument/2006/relationships/image" Target="../media/image28.jpg"/><Relationship Id="rId1" Type="http://schemas.openxmlformats.org/officeDocument/2006/relationships/slideLayout" Target="../slideLayouts/slideLayout6.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5" Type="http://schemas.openxmlformats.org/officeDocument/2006/relationships/image" Target="../media/image2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8.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149449" y="2759560"/>
            <a:ext cx="4002206" cy="1790700"/>
          </a:xfrm>
        </p:spPr>
        <p:txBody>
          <a:bodyPr>
            <a:noAutofit/>
          </a:bodyPr>
          <a:lstStyle/>
          <a:p>
            <a:pPr rtl="1"/>
            <a:r>
              <a:rPr lang="he-IL" sz="6000" b="1" dirty="0">
                <a:solidFill>
                  <a:srgbClr val="6D5E57"/>
                </a:solidFill>
                <a:latin typeface="Tahoma" panose="020B0604030504040204" pitchFamily="34" charset="0"/>
                <a:ea typeface="Tahoma" panose="020B0604030504040204" pitchFamily="34" charset="0"/>
                <a:cs typeface="+mn-cs"/>
              </a:rPr>
              <a:t>קטניות </a:t>
            </a:r>
            <a:br>
              <a:rPr lang="he-IL" sz="6000" b="1" dirty="0">
                <a:solidFill>
                  <a:srgbClr val="6D5E57"/>
                </a:solidFill>
                <a:latin typeface="Tahoma" panose="020B0604030504040204" pitchFamily="34" charset="0"/>
                <a:ea typeface="Tahoma" panose="020B0604030504040204" pitchFamily="34" charset="0"/>
                <a:cs typeface="+mn-cs"/>
              </a:rPr>
            </a:br>
            <a:r>
              <a:rPr lang="he-IL" sz="6000" b="1" dirty="0">
                <a:solidFill>
                  <a:srgbClr val="6D5E57"/>
                </a:solidFill>
                <a:latin typeface="Tahoma" panose="020B0604030504040204" pitchFamily="34" charset="0"/>
                <a:ea typeface="Tahoma" panose="020B0604030504040204" pitchFamily="34" charset="0"/>
                <a:cs typeface="+mn-cs"/>
              </a:rPr>
              <a:t>או </a:t>
            </a:r>
            <a:br>
              <a:rPr lang="he-IL" sz="6000" b="1" dirty="0">
                <a:solidFill>
                  <a:srgbClr val="6D5E57"/>
                </a:solidFill>
                <a:latin typeface="Tahoma" panose="020B0604030504040204" pitchFamily="34" charset="0"/>
                <a:ea typeface="Tahoma" panose="020B0604030504040204" pitchFamily="34" charset="0"/>
                <a:cs typeface="+mn-cs"/>
              </a:rPr>
            </a:br>
            <a:r>
              <a:rPr lang="he-IL" sz="6000" b="1" dirty="0">
                <a:solidFill>
                  <a:srgbClr val="6D5E57"/>
                </a:solidFill>
                <a:latin typeface="Tahoma" panose="020B0604030504040204" pitchFamily="34" charset="0"/>
                <a:ea typeface="Tahoma" panose="020B0604030504040204" pitchFamily="34" charset="0"/>
                <a:cs typeface="+mn-cs"/>
              </a:rPr>
              <a:t>לא להיות</a:t>
            </a:r>
            <a:br>
              <a:rPr lang="he-IL" sz="6000" b="1" dirty="0">
                <a:solidFill>
                  <a:srgbClr val="6D5E57"/>
                </a:solidFill>
                <a:latin typeface="Tahoma" panose="020B0604030504040204" pitchFamily="34" charset="0"/>
                <a:ea typeface="Tahoma" panose="020B0604030504040204" pitchFamily="34" charset="0"/>
                <a:cs typeface="+mn-cs"/>
              </a:rPr>
            </a:br>
            <a:br>
              <a:rPr lang="he-IL" sz="6000" b="1" dirty="0">
                <a:solidFill>
                  <a:srgbClr val="6D5E57"/>
                </a:solidFill>
                <a:latin typeface="Tahoma" panose="020B0604030504040204" pitchFamily="34" charset="0"/>
                <a:ea typeface="Tahoma" panose="020B0604030504040204" pitchFamily="34" charset="0"/>
                <a:cs typeface="+mn-cs"/>
              </a:rPr>
            </a:br>
            <a:r>
              <a:rPr lang="he-IL" sz="2800" b="1" dirty="0">
                <a:solidFill>
                  <a:srgbClr val="6D5E57"/>
                </a:solidFill>
                <a:latin typeface="Tahoma" panose="020B0604030504040204" pitchFamily="34" charset="0"/>
                <a:ea typeface="Tahoma" panose="020B0604030504040204" pitchFamily="34" charset="0"/>
                <a:cs typeface="+mn-cs"/>
              </a:rPr>
              <a:t>זו בכלל לא שאלה!</a:t>
            </a:r>
            <a:endParaRPr lang="en-US" sz="6000" b="1" dirty="0">
              <a:solidFill>
                <a:srgbClr val="6D5E57"/>
              </a:solidFill>
              <a:latin typeface="Tahoma" panose="020B0604030504040204" pitchFamily="34" charset="0"/>
              <a:ea typeface="Tahoma" panose="020B0604030504040204" pitchFamily="34" charset="0"/>
              <a:cs typeface="+mn-cs"/>
            </a:endParaRPr>
          </a:p>
        </p:txBody>
      </p:sp>
      <p:pic>
        <p:nvPicPr>
          <p:cNvPr id="3" name="Picture 2"/>
          <p:cNvPicPr>
            <a:picLocks noChangeAspect="1"/>
          </p:cNvPicPr>
          <p:nvPr/>
        </p:nvPicPr>
        <p:blipFill>
          <a:blip r:embed="rId3"/>
          <a:stretch>
            <a:fillRect/>
          </a:stretch>
        </p:blipFill>
        <p:spPr>
          <a:xfrm rot="5400000">
            <a:off x="4842122" y="850757"/>
            <a:ext cx="4489738" cy="3449888"/>
          </a:xfrm>
          <a:prstGeom prst="rect">
            <a:avLst/>
          </a:prstGeom>
        </p:spPr>
      </p:pic>
    </p:spTree>
    <p:extLst>
      <p:ext uri="{BB962C8B-B14F-4D97-AF65-F5344CB8AC3E}">
        <p14:creationId xmlns:p14="http://schemas.microsoft.com/office/powerpoint/2010/main" val="2356618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91528" y="442285"/>
            <a:ext cx="5582078" cy="441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כותרת 1"/>
          <p:cNvSpPr txBox="1">
            <a:spLocks/>
          </p:cNvSpPr>
          <p:nvPr/>
        </p:nvSpPr>
        <p:spPr>
          <a:xfrm>
            <a:off x="495300" y="442285"/>
            <a:ext cx="2353097" cy="3926173"/>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2800" dirty="0">
                <a:solidFill>
                  <a:srgbClr val="5C4942"/>
                </a:solidFill>
                <a:latin typeface="Tahoma" panose="020B0604030504040204" pitchFamily="34" charset="0"/>
                <a:ea typeface="Tahoma" panose="020B0604030504040204" pitchFamily="34" charset="0"/>
                <a:cs typeface="+mn-cs"/>
              </a:rPr>
              <a:t>השוואת חלבון מן החי </a:t>
            </a:r>
          </a:p>
          <a:p>
            <a:pPr algn="r"/>
            <a:r>
              <a:rPr lang="he-IL" sz="2800" dirty="0">
                <a:solidFill>
                  <a:srgbClr val="5C4942"/>
                </a:solidFill>
                <a:latin typeface="Tahoma" panose="020B0604030504040204" pitchFamily="34" charset="0"/>
                <a:ea typeface="Tahoma" panose="020B0604030504040204" pitchFamily="34" charset="0"/>
                <a:cs typeface="+mn-cs"/>
              </a:rPr>
              <a:t>לחלבון מהצומח</a:t>
            </a:r>
          </a:p>
          <a:p>
            <a:pPr algn="r"/>
            <a:r>
              <a:rPr lang="he-IL" sz="2800" b="1" dirty="0" err="1">
                <a:solidFill>
                  <a:srgbClr val="5C4942"/>
                </a:solidFill>
                <a:latin typeface="Tahoma" panose="020B0604030504040204" pitchFamily="34" charset="0"/>
                <a:ea typeface="Tahoma" panose="020B0604030504040204" pitchFamily="34" charset="0"/>
                <a:cs typeface="+mn-cs"/>
              </a:rPr>
              <a:t>בולונז</a:t>
            </a:r>
            <a:endParaRPr lang="he-IL" sz="2800" b="1" dirty="0">
              <a:solidFill>
                <a:srgbClr val="5C4942"/>
              </a:solidFill>
              <a:latin typeface="Tahoma" panose="020B0604030504040204" pitchFamily="34" charset="0"/>
              <a:ea typeface="Tahoma" panose="020B0604030504040204" pitchFamily="34" charset="0"/>
              <a:cs typeface="+mn-cs"/>
            </a:endParaRPr>
          </a:p>
          <a:p>
            <a:pPr algn="r"/>
            <a:r>
              <a:rPr lang="he-IL" sz="1600" dirty="0">
                <a:solidFill>
                  <a:srgbClr val="5C4942"/>
                </a:solidFill>
                <a:latin typeface="Tahoma" panose="020B0604030504040204" pitchFamily="34" charset="0"/>
                <a:ea typeface="Tahoma" panose="020B0604030504040204" pitchFamily="34" charset="0"/>
                <a:cs typeface="+mn-cs"/>
              </a:rPr>
              <a:t>(100 גרם חומר גלם)</a:t>
            </a:r>
            <a:endParaRPr lang="en-US" sz="1600" dirty="0">
              <a:solidFill>
                <a:srgbClr val="5C4942"/>
              </a:solidFill>
              <a:latin typeface="Tahoma" panose="020B0604030504040204" pitchFamily="34" charset="0"/>
              <a:ea typeface="Tahoma" panose="020B0604030504040204" pitchFamily="34" charset="0"/>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40659"/>
          <a:stretch/>
        </p:blipFill>
        <p:spPr>
          <a:xfrm>
            <a:off x="986508" y="2514780"/>
            <a:ext cx="1757114" cy="1853678"/>
          </a:xfrm>
          <a:prstGeom prst="rect">
            <a:avLst/>
          </a:prstGeom>
        </p:spPr>
      </p:pic>
    </p:spTree>
    <p:extLst>
      <p:ext uri="{BB962C8B-B14F-4D97-AF65-F5344CB8AC3E}">
        <p14:creationId xmlns:p14="http://schemas.microsoft.com/office/powerpoint/2010/main" val="4076267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31997" y="1131561"/>
            <a:ext cx="8049489" cy="3442692"/>
          </a:xfrm>
          <a:solidFill>
            <a:schemeClr val="bg1"/>
          </a:solidFill>
        </p:spPr>
        <p:txBody>
          <a:bodyPr>
            <a:noAutofit/>
          </a:bodyPr>
          <a:lstStyle/>
          <a:p>
            <a:pPr algn="r" rtl="1">
              <a:lnSpc>
                <a:spcPct val="100000"/>
              </a:lnSpc>
              <a:spcBef>
                <a:spcPts val="0"/>
              </a:spcBef>
              <a:spcAft>
                <a:spcPts val="1200"/>
              </a:spcAft>
              <a:buClr>
                <a:srgbClr val="FFB040"/>
              </a:buClr>
              <a:buFont typeface="Wingdings" panose="05000000000000000000" pitchFamily="2" charset="2"/>
              <a:buChar char=""/>
            </a:pPr>
            <a:r>
              <a:rPr lang="he-IL" sz="2000" dirty="0">
                <a:solidFill>
                  <a:srgbClr val="6D5E57"/>
                </a:solidFill>
              </a:rPr>
              <a:t>   אין בה הורמונים (אלא </a:t>
            </a:r>
            <a:r>
              <a:rPr lang="he-IL" sz="2000" dirty="0" err="1">
                <a:solidFill>
                  <a:srgbClr val="6D5E57"/>
                </a:solidFill>
              </a:rPr>
              <a:t>איזופלאבונים</a:t>
            </a:r>
            <a:r>
              <a:rPr lang="he-IL" sz="2000" dirty="0">
                <a:solidFill>
                  <a:srgbClr val="6D5E57"/>
                </a:solidFill>
              </a:rPr>
              <a:t>) </a:t>
            </a:r>
          </a:p>
          <a:p>
            <a:pPr algn="r" rtl="1">
              <a:lnSpc>
                <a:spcPct val="100000"/>
              </a:lnSpc>
              <a:spcBef>
                <a:spcPts val="0"/>
              </a:spcBef>
              <a:spcAft>
                <a:spcPts val="1200"/>
              </a:spcAft>
              <a:buClr>
                <a:srgbClr val="FFB040"/>
              </a:buClr>
              <a:buFont typeface="Wingdings" panose="05000000000000000000" pitchFamily="2" charset="2"/>
              <a:buChar char=""/>
            </a:pPr>
            <a:r>
              <a:rPr lang="he-IL" sz="2000" dirty="0">
                <a:solidFill>
                  <a:srgbClr val="6D5E57"/>
                </a:solidFill>
              </a:rPr>
              <a:t>   מגנה מפני סרטן</a:t>
            </a:r>
          </a:p>
          <a:p>
            <a:pPr algn="r" rtl="1">
              <a:lnSpc>
                <a:spcPct val="100000"/>
              </a:lnSpc>
              <a:spcBef>
                <a:spcPts val="0"/>
              </a:spcBef>
              <a:spcAft>
                <a:spcPts val="1200"/>
              </a:spcAft>
              <a:buClr>
                <a:srgbClr val="FFB040"/>
              </a:buClr>
              <a:buFont typeface="Wingdings" panose="05000000000000000000" pitchFamily="2" charset="2"/>
              <a:buChar char=""/>
            </a:pPr>
            <a:r>
              <a:rPr lang="he-IL" sz="2000" dirty="0">
                <a:solidFill>
                  <a:srgbClr val="6D5E57"/>
                </a:solidFill>
              </a:rPr>
              <a:t>   לא גורמת להתפתחות מינית </a:t>
            </a:r>
            <a:br>
              <a:rPr lang="en-US" sz="2000" dirty="0">
                <a:solidFill>
                  <a:srgbClr val="6D5E57"/>
                </a:solidFill>
              </a:rPr>
            </a:br>
            <a:r>
              <a:rPr lang="he-IL" sz="2000" dirty="0">
                <a:solidFill>
                  <a:srgbClr val="6D5E57"/>
                </a:solidFill>
              </a:rPr>
              <a:t>   מוקדמת אצל נשים</a:t>
            </a:r>
          </a:p>
          <a:p>
            <a:pPr algn="r" rtl="1">
              <a:lnSpc>
                <a:spcPct val="100000"/>
              </a:lnSpc>
              <a:spcBef>
                <a:spcPts val="0"/>
              </a:spcBef>
              <a:spcAft>
                <a:spcPts val="1200"/>
              </a:spcAft>
              <a:buClr>
                <a:srgbClr val="FFB040"/>
              </a:buClr>
              <a:buFont typeface="Wingdings" panose="05000000000000000000" pitchFamily="2" charset="2"/>
              <a:buChar char=""/>
            </a:pPr>
            <a:r>
              <a:rPr lang="he-IL" sz="2000" dirty="0">
                <a:solidFill>
                  <a:srgbClr val="6D5E57"/>
                </a:solidFill>
              </a:rPr>
              <a:t>   אין השפעה על רמות הטסטוסטרון, או על פוריות הגבר</a:t>
            </a:r>
          </a:p>
          <a:p>
            <a:pPr algn="r" rtl="1">
              <a:lnSpc>
                <a:spcPct val="100000"/>
              </a:lnSpc>
              <a:spcBef>
                <a:spcPts val="0"/>
              </a:spcBef>
              <a:spcAft>
                <a:spcPts val="1200"/>
              </a:spcAft>
              <a:buClr>
                <a:srgbClr val="FFB040"/>
              </a:buClr>
              <a:buFont typeface="Wingdings" panose="05000000000000000000" pitchFamily="2" charset="2"/>
              <a:buChar char=""/>
            </a:pPr>
            <a:r>
              <a:rPr lang="he-IL" sz="2000" dirty="0">
                <a:solidFill>
                  <a:srgbClr val="6D5E57"/>
                </a:solidFill>
              </a:rPr>
              <a:t>   מגנה על בריאות הלב</a:t>
            </a:r>
          </a:p>
        </p:txBody>
      </p:sp>
      <p:sp>
        <p:nvSpPr>
          <p:cNvPr id="5" name="כותרת 1"/>
          <p:cNvSpPr txBox="1">
            <a:spLocks/>
          </p:cNvSpPr>
          <p:nvPr/>
        </p:nvSpPr>
        <p:spPr>
          <a:xfrm>
            <a:off x="794786" y="253654"/>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מילה על סויה</a:t>
            </a:r>
            <a:endParaRPr lang="en-US" sz="3200" b="1" dirty="0">
              <a:solidFill>
                <a:srgbClr val="5C4942"/>
              </a:solidFill>
              <a:latin typeface="Tahoma" panose="020B0604030504040204" pitchFamily="34" charset="0"/>
              <a:ea typeface="Tahoma" panose="020B0604030504040204" pitchFamily="34" charset="0"/>
              <a:cs typeface="+mn-cs"/>
            </a:endParaRPr>
          </a:p>
        </p:txBody>
      </p:sp>
      <p:pic>
        <p:nvPicPr>
          <p:cNvPr id="2" name="Picture 1"/>
          <p:cNvPicPr>
            <a:picLocks noChangeAspect="1"/>
          </p:cNvPicPr>
          <p:nvPr/>
        </p:nvPicPr>
        <p:blipFill>
          <a:blip r:embed="rId3"/>
          <a:stretch>
            <a:fillRect/>
          </a:stretch>
        </p:blipFill>
        <p:spPr>
          <a:xfrm>
            <a:off x="245419" y="473014"/>
            <a:ext cx="3568776" cy="2379893"/>
          </a:xfrm>
          <a:prstGeom prst="rect">
            <a:avLst/>
          </a:prstGeom>
        </p:spPr>
      </p:pic>
    </p:spTree>
    <p:extLst>
      <p:ext uri="{BB962C8B-B14F-4D97-AF65-F5344CB8AC3E}">
        <p14:creationId xmlns:p14="http://schemas.microsoft.com/office/powerpoint/2010/main" val="3520834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sz="3200" b="1" dirty="0">
                <a:solidFill>
                  <a:schemeClr val="tx1">
                    <a:lumMod val="65000"/>
                    <a:lumOff val="35000"/>
                  </a:schemeClr>
                </a:solidFill>
              </a:rPr>
              <a:t>איך מכינים ואוכלים קטניות?</a:t>
            </a:r>
            <a:endParaRPr lang="en-US" sz="3200" b="1" dirty="0">
              <a:solidFill>
                <a:schemeClr val="tx1">
                  <a:lumMod val="65000"/>
                  <a:lumOff val="35000"/>
                </a:schemeClr>
              </a:solidFill>
            </a:endParaRPr>
          </a:p>
        </p:txBody>
      </p:sp>
      <p:pic>
        <p:nvPicPr>
          <p:cNvPr id="4" name="Picture 11"/>
          <p:cNvPicPr>
            <a:picLocks noGrp="1" noChangeAspect="1"/>
          </p:cNvPicPr>
          <p:nvPr>
            <p:ph idx="1"/>
          </p:nvPr>
        </p:nvPicPr>
        <p:blipFill>
          <a:blip r:embed="rId3"/>
          <a:stretch>
            <a:fillRect/>
          </a:stretch>
        </p:blipFill>
        <p:spPr>
          <a:xfrm>
            <a:off x="2218463" y="2919968"/>
            <a:ext cx="1479038" cy="1368000"/>
          </a:xfrm>
          <a:prstGeom prst="rect">
            <a:avLst/>
          </a:prstGeom>
        </p:spPr>
      </p:pic>
      <p:pic>
        <p:nvPicPr>
          <p:cNvPr id="5" name="Picture 12"/>
          <p:cNvPicPr>
            <a:picLocks noChangeAspect="1"/>
          </p:cNvPicPr>
          <p:nvPr/>
        </p:nvPicPr>
        <p:blipFill>
          <a:blip r:embed="rId4"/>
          <a:stretch>
            <a:fillRect/>
          </a:stretch>
        </p:blipFill>
        <p:spPr>
          <a:xfrm>
            <a:off x="523043" y="2921413"/>
            <a:ext cx="1466038" cy="1371600"/>
          </a:xfrm>
          <a:prstGeom prst="rect">
            <a:avLst/>
          </a:prstGeom>
        </p:spPr>
      </p:pic>
      <p:pic>
        <p:nvPicPr>
          <p:cNvPr id="6" name="Picture 10"/>
          <p:cNvPicPr>
            <a:picLocks noChangeAspect="1"/>
          </p:cNvPicPr>
          <p:nvPr/>
        </p:nvPicPr>
        <p:blipFill>
          <a:blip r:embed="rId5"/>
          <a:stretch>
            <a:fillRect/>
          </a:stretch>
        </p:blipFill>
        <p:spPr>
          <a:xfrm>
            <a:off x="502818" y="1432542"/>
            <a:ext cx="1489683" cy="1371600"/>
          </a:xfrm>
          <a:prstGeom prst="rect">
            <a:avLst/>
          </a:prstGeom>
        </p:spPr>
      </p:pic>
      <p:pic>
        <p:nvPicPr>
          <p:cNvPr id="7" name="Picture 3"/>
          <p:cNvPicPr>
            <a:picLocks noChangeAspect="1"/>
          </p:cNvPicPr>
          <p:nvPr/>
        </p:nvPicPr>
        <p:blipFill>
          <a:blip r:embed="rId6"/>
          <a:stretch>
            <a:fillRect/>
          </a:stretch>
        </p:blipFill>
        <p:spPr>
          <a:xfrm>
            <a:off x="2182564" y="1466219"/>
            <a:ext cx="1433744" cy="1371600"/>
          </a:xfrm>
          <a:prstGeom prst="rect">
            <a:avLst/>
          </a:prstGeom>
        </p:spPr>
      </p:pic>
      <p:pic>
        <p:nvPicPr>
          <p:cNvPr id="8" name="Picture 9"/>
          <p:cNvPicPr>
            <a:picLocks noChangeAspect="1"/>
          </p:cNvPicPr>
          <p:nvPr/>
        </p:nvPicPr>
        <p:blipFill>
          <a:blip r:embed="rId7"/>
          <a:stretch>
            <a:fillRect/>
          </a:stretch>
        </p:blipFill>
        <p:spPr>
          <a:xfrm>
            <a:off x="3732056" y="1410308"/>
            <a:ext cx="1466038" cy="1371600"/>
          </a:xfrm>
          <a:prstGeom prst="rect">
            <a:avLst/>
          </a:prstGeom>
        </p:spPr>
      </p:pic>
      <p:pic>
        <p:nvPicPr>
          <p:cNvPr id="9" name="Picture 5"/>
          <p:cNvPicPr>
            <a:picLocks noChangeAspect="1"/>
          </p:cNvPicPr>
          <p:nvPr/>
        </p:nvPicPr>
        <p:blipFill>
          <a:blip r:embed="rId8"/>
          <a:stretch>
            <a:fillRect/>
          </a:stretch>
        </p:blipFill>
        <p:spPr>
          <a:xfrm>
            <a:off x="3878067" y="2933529"/>
            <a:ext cx="1461245" cy="1371600"/>
          </a:xfrm>
          <a:prstGeom prst="rect">
            <a:avLst/>
          </a:prstGeom>
        </p:spPr>
      </p:pic>
      <p:pic>
        <p:nvPicPr>
          <p:cNvPr id="10" name="Picture 4"/>
          <p:cNvPicPr>
            <a:picLocks noChangeAspect="1"/>
          </p:cNvPicPr>
          <p:nvPr/>
        </p:nvPicPr>
        <p:blipFill>
          <a:blip r:embed="rId9"/>
          <a:stretch>
            <a:fillRect/>
          </a:stretch>
        </p:blipFill>
        <p:spPr>
          <a:xfrm>
            <a:off x="5449206" y="1381537"/>
            <a:ext cx="1462737" cy="1371600"/>
          </a:xfrm>
          <a:prstGeom prst="rect">
            <a:avLst/>
          </a:prstGeom>
        </p:spPr>
      </p:pic>
      <p:pic>
        <p:nvPicPr>
          <p:cNvPr id="11" name="Picture 8"/>
          <p:cNvPicPr>
            <a:picLocks noChangeAspect="1"/>
          </p:cNvPicPr>
          <p:nvPr/>
        </p:nvPicPr>
        <p:blipFill>
          <a:blip r:embed="rId10"/>
          <a:stretch>
            <a:fillRect/>
          </a:stretch>
        </p:blipFill>
        <p:spPr>
          <a:xfrm>
            <a:off x="5504744" y="2884280"/>
            <a:ext cx="1452018" cy="1371600"/>
          </a:xfrm>
          <a:prstGeom prst="rect">
            <a:avLst/>
          </a:prstGeom>
        </p:spPr>
      </p:pic>
      <p:pic>
        <p:nvPicPr>
          <p:cNvPr id="12" name="Picture 7"/>
          <p:cNvPicPr>
            <a:picLocks noChangeAspect="1"/>
          </p:cNvPicPr>
          <p:nvPr/>
        </p:nvPicPr>
        <p:blipFill>
          <a:blip r:embed="rId11"/>
          <a:stretch>
            <a:fillRect/>
          </a:stretch>
        </p:blipFill>
        <p:spPr>
          <a:xfrm>
            <a:off x="7261077" y="1351352"/>
            <a:ext cx="1406546" cy="1371600"/>
          </a:xfrm>
          <a:prstGeom prst="rect">
            <a:avLst/>
          </a:prstGeom>
        </p:spPr>
      </p:pic>
      <p:pic>
        <p:nvPicPr>
          <p:cNvPr id="13" name="Picture 6"/>
          <p:cNvPicPr>
            <a:picLocks noChangeAspect="1"/>
          </p:cNvPicPr>
          <p:nvPr/>
        </p:nvPicPr>
        <p:blipFill>
          <a:blip r:embed="rId12"/>
          <a:stretch>
            <a:fillRect/>
          </a:stretch>
        </p:blipFill>
        <p:spPr>
          <a:xfrm>
            <a:off x="7257057" y="2860130"/>
            <a:ext cx="1534024" cy="1371600"/>
          </a:xfrm>
          <a:prstGeom prst="rect">
            <a:avLst/>
          </a:prstGeom>
        </p:spPr>
      </p:pic>
    </p:spTree>
    <p:extLst>
      <p:ext uri="{BB962C8B-B14F-4D97-AF65-F5344CB8AC3E}">
        <p14:creationId xmlns:p14="http://schemas.microsoft.com/office/powerpoint/2010/main" val="3491417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473" y="2881745"/>
            <a:ext cx="3267292" cy="1717963"/>
          </a:xfrm>
          <a:prstGeom prst="rect">
            <a:avLst/>
          </a:prstGeom>
        </p:spPr>
      </p:pic>
      <p:graphicFrame>
        <p:nvGraphicFramePr>
          <p:cNvPr id="5" name="טבלה 4"/>
          <p:cNvGraphicFramePr>
            <a:graphicFrameLocks noGrp="1"/>
          </p:cNvGraphicFramePr>
          <p:nvPr>
            <p:extLst>
              <p:ext uri="{D42A27DB-BD31-4B8C-83A1-F6EECF244321}">
                <p14:modId xmlns:p14="http://schemas.microsoft.com/office/powerpoint/2010/main" val="2722557094"/>
              </p:ext>
            </p:extLst>
          </p:nvPr>
        </p:nvGraphicFramePr>
        <p:xfrm>
          <a:off x="1372466" y="369355"/>
          <a:ext cx="3748576" cy="4273785"/>
        </p:xfrm>
        <a:graphic>
          <a:graphicData uri="http://schemas.openxmlformats.org/drawingml/2006/table">
            <a:tbl>
              <a:tblPr rtl="1"/>
              <a:tblGrid>
                <a:gridCol w="1547707">
                  <a:extLst>
                    <a:ext uri="{9D8B030D-6E8A-4147-A177-3AD203B41FA5}">
                      <a16:colId xmlns:a16="http://schemas.microsoft.com/office/drawing/2014/main" val="20000"/>
                    </a:ext>
                  </a:extLst>
                </a:gridCol>
                <a:gridCol w="2200869">
                  <a:extLst>
                    <a:ext uri="{9D8B030D-6E8A-4147-A177-3AD203B41FA5}">
                      <a16:colId xmlns:a16="http://schemas.microsoft.com/office/drawing/2014/main" val="20001"/>
                    </a:ext>
                  </a:extLst>
                </a:gridCol>
              </a:tblGrid>
              <a:tr h="378039">
                <a:tc>
                  <a:txBody>
                    <a:bodyPr/>
                    <a:lstStyle/>
                    <a:p>
                      <a:pPr algn="ctr" rtl="1" fontAlgn="ctr"/>
                      <a:r>
                        <a:rPr lang="he-IL" sz="1600" b="1" i="0" u="none" strike="noStrike" dirty="0">
                          <a:solidFill>
                            <a:srgbClr val="5B4A42"/>
                          </a:solidFill>
                          <a:effectLst/>
                          <a:latin typeface="Calibri"/>
                          <a:cs typeface="+mn-cs"/>
                        </a:rPr>
                        <a:t>קטנייה</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1" fontAlgn="ctr"/>
                      <a:r>
                        <a:rPr lang="he-IL" sz="1600" b="1" i="0" u="none" strike="noStrike" dirty="0">
                          <a:solidFill>
                            <a:srgbClr val="5B4A42"/>
                          </a:solidFill>
                          <a:effectLst/>
                          <a:latin typeface="Calibri"/>
                          <a:cs typeface="+mn-cs"/>
                        </a:rPr>
                        <a:t>זמן השרייה (בשעות)</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0"/>
                  </a:ext>
                </a:extLst>
              </a:tr>
              <a:tr h="378039">
                <a:tc>
                  <a:txBody>
                    <a:bodyPr/>
                    <a:lstStyle/>
                    <a:p>
                      <a:pPr algn="ctr" rtl="1" fontAlgn="ctr"/>
                      <a:r>
                        <a:rPr lang="he-IL" sz="1600" b="0" i="0" u="none" strike="noStrike" dirty="0">
                          <a:solidFill>
                            <a:srgbClr val="5B4A42"/>
                          </a:solidFill>
                          <a:effectLst/>
                          <a:latin typeface="Calibri"/>
                          <a:cs typeface="+mn-cs"/>
                        </a:rPr>
                        <a:t>אפונה</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1" fontAlgn="ctr"/>
                      <a:r>
                        <a:rPr lang="he-IL" sz="1600" b="0" i="0" u="none" strike="noStrike" dirty="0">
                          <a:solidFill>
                            <a:srgbClr val="5B4A42"/>
                          </a:solidFill>
                          <a:effectLst/>
                          <a:latin typeface="Calibri"/>
                          <a:cs typeface="+mn-cs"/>
                        </a:rPr>
                        <a:t>אין צורך להשרות</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1"/>
                  </a:ext>
                </a:extLst>
              </a:tr>
              <a:tr h="378039">
                <a:tc>
                  <a:txBody>
                    <a:bodyPr/>
                    <a:lstStyle/>
                    <a:p>
                      <a:pPr algn="ctr" rtl="1" fontAlgn="ctr"/>
                      <a:r>
                        <a:rPr lang="he-IL" sz="1600" b="0" i="0" u="none" strike="noStrike" dirty="0">
                          <a:solidFill>
                            <a:srgbClr val="5B4A42"/>
                          </a:solidFill>
                          <a:effectLst/>
                          <a:latin typeface="Calibri"/>
                          <a:cs typeface="+mn-cs"/>
                        </a:rPr>
                        <a:t>עדשים כתומות</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1" fontAlgn="ctr"/>
                      <a:r>
                        <a:rPr lang="he-IL" sz="1600" b="0" i="0" u="none" strike="noStrike" dirty="0">
                          <a:solidFill>
                            <a:srgbClr val="5B4A42"/>
                          </a:solidFill>
                          <a:effectLst/>
                          <a:latin typeface="Calibri"/>
                          <a:cs typeface="+mn-cs"/>
                        </a:rPr>
                        <a:t>רצוי 2-3 אבל לא חייבים </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2"/>
                  </a:ext>
                </a:extLst>
              </a:tr>
              <a:tr h="449963">
                <a:tc>
                  <a:txBody>
                    <a:bodyPr/>
                    <a:lstStyle/>
                    <a:p>
                      <a:pPr algn="ctr" rtl="1" fontAlgn="ctr"/>
                      <a:r>
                        <a:rPr lang="he-IL" sz="1600" b="0" i="0" u="none" strike="noStrike" dirty="0">
                          <a:solidFill>
                            <a:srgbClr val="5B4A42"/>
                          </a:solidFill>
                          <a:effectLst/>
                          <a:latin typeface="Calibri"/>
                          <a:cs typeface="+mn-cs"/>
                        </a:rPr>
                        <a:t>עדשים ירוקים ושחורים</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1" fontAlgn="ctr"/>
                      <a:r>
                        <a:rPr lang="he-IL" sz="1600" b="0" i="0" u="none" strike="noStrike" dirty="0">
                          <a:solidFill>
                            <a:srgbClr val="5B4A42"/>
                          </a:solidFill>
                          <a:effectLst/>
                          <a:latin typeface="Calibri"/>
                          <a:cs typeface="+mn-cs"/>
                        </a:rPr>
                        <a:t>רצוי 2-3 אבל לא חייבים </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3"/>
                  </a:ext>
                </a:extLst>
              </a:tr>
              <a:tr h="378039">
                <a:tc>
                  <a:txBody>
                    <a:bodyPr/>
                    <a:lstStyle/>
                    <a:p>
                      <a:pPr algn="ctr" rtl="1" fontAlgn="ctr"/>
                      <a:r>
                        <a:rPr lang="he-IL" sz="1600" b="0" i="0" u="none" strike="noStrike" dirty="0">
                          <a:solidFill>
                            <a:srgbClr val="5B4A42"/>
                          </a:solidFill>
                          <a:effectLst/>
                          <a:latin typeface="Calibri"/>
                          <a:cs typeface="+mn-cs"/>
                        </a:rPr>
                        <a:t>מש</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1" fontAlgn="ctr"/>
                      <a:r>
                        <a:rPr lang="he-IL" sz="1600" b="0" i="0" u="none" strike="noStrike" dirty="0">
                          <a:solidFill>
                            <a:srgbClr val="5B4A42"/>
                          </a:solidFill>
                          <a:effectLst/>
                          <a:latin typeface="Calibri"/>
                          <a:cs typeface="+mn-cs"/>
                        </a:rPr>
                        <a:t>רצוי 2-3 אבל לא חייבים </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4"/>
                  </a:ext>
                </a:extLst>
              </a:tr>
              <a:tr h="378039">
                <a:tc>
                  <a:txBody>
                    <a:bodyPr/>
                    <a:lstStyle/>
                    <a:p>
                      <a:pPr algn="ctr" rtl="1" fontAlgn="ctr"/>
                      <a:r>
                        <a:rPr lang="he-IL" sz="1600" b="0" i="0" u="none" strike="noStrike" dirty="0">
                          <a:solidFill>
                            <a:srgbClr val="5B4A42"/>
                          </a:solidFill>
                          <a:effectLst/>
                          <a:latin typeface="Calibri"/>
                          <a:cs typeface="+mn-cs"/>
                        </a:rPr>
                        <a:t>אספסת</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0" fontAlgn="ctr"/>
                      <a:r>
                        <a:rPr lang="en-US" sz="1600" b="0" i="0" u="none" strike="noStrike" dirty="0">
                          <a:solidFill>
                            <a:srgbClr val="5B4A42"/>
                          </a:solidFill>
                          <a:effectLst/>
                          <a:latin typeface="Calibri"/>
                          <a:cs typeface="+mn-cs"/>
                        </a:rPr>
                        <a:t>3</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5"/>
                  </a:ext>
                </a:extLst>
              </a:tr>
              <a:tr h="378039">
                <a:tc>
                  <a:txBody>
                    <a:bodyPr/>
                    <a:lstStyle/>
                    <a:p>
                      <a:pPr algn="ctr" rtl="1" fontAlgn="ctr"/>
                      <a:r>
                        <a:rPr lang="he-IL" sz="1600" b="0" i="0" u="none" strike="noStrike" dirty="0">
                          <a:solidFill>
                            <a:srgbClr val="5B4A42"/>
                          </a:solidFill>
                          <a:effectLst/>
                          <a:latin typeface="Calibri"/>
                          <a:cs typeface="+mn-cs"/>
                        </a:rPr>
                        <a:t>אזוקי</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0" fontAlgn="ctr"/>
                      <a:r>
                        <a:rPr lang="en-US" sz="1600" b="0" i="0" u="none" strike="noStrike" dirty="0">
                          <a:solidFill>
                            <a:srgbClr val="5B4A42"/>
                          </a:solidFill>
                          <a:effectLst/>
                          <a:latin typeface="Calibri"/>
                          <a:cs typeface="+mn-cs"/>
                        </a:rPr>
                        <a:t>4-6</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6"/>
                  </a:ext>
                </a:extLst>
              </a:tr>
              <a:tr h="378039">
                <a:tc>
                  <a:txBody>
                    <a:bodyPr/>
                    <a:lstStyle/>
                    <a:p>
                      <a:pPr algn="ctr" rtl="1" fontAlgn="ctr"/>
                      <a:r>
                        <a:rPr lang="he-IL" sz="1600" b="0" i="0" u="none" strike="noStrike">
                          <a:solidFill>
                            <a:srgbClr val="5B4A42"/>
                          </a:solidFill>
                          <a:effectLst/>
                          <a:latin typeface="Calibri"/>
                          <a:cs typeface="+mn-cs"/>
                        </a:rPr>
                        <a:t>חומוס</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0" fontAlgn="ctr"/>
                      <a:r>
                        <a:rPr lang="en-US" sz="1600" b="0" i="0" u="none" strike="noStrike" dirty="0">
                          <a:solidFill>
                            <a:srgbClr val="5B4A42"/>
                          </a:solidFill>
                          <a:effectLst/>
                          <a:latin typeface="Calibri"/>
                          <a:cs typeface="+mn-cs"/>
                        </a:rPr>
                        <a:t>8-12</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7"/>
                  </a:ext>
                </a:extLst>
              </a:tr>
              <a:tr h="378039">
                <a:tc>
                  <a:txBody>
                    <a:bodyPr/>
                    <a:lstStyle/>
                    <a:p>
                      <a:pPr algn="ctr" rtl="1" fontAlgn="ctr"/>
                      <a:r>
                        <a:rPr lang="he-IL" sz="1600" b="0" i="0" u="none" strike="noStrike">
                          <a:solidFill>
                            <a:srgbClr val="5B4A42"/>
                          </a:solidFill>
                          <a:effectLst/>
                          <a:latin typeface="Calibri"/>
                          <a:cs typeface="+mn-cs"/>
                        </a:rPr>
                        <a:t>לוביה</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0" fontAlgn="ctr"/>
                      <a:r>
                        <a:rPr lang="en-US" sz="1600" b="0" i="0" u="none" strike="noStrike" dirty="0">
                          <a:solidFill>
                            <a:srgbClr val="5B4A42"/>
                          </a:solidFill>
                          <a:effectLst/>
                          <a:latin typeface="Calibri"/>
                          <a:cs typeface="+mn-cs"/>
                        </a:rPr>
                        <a:t>8-12</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8"/>
                  </a:ext>
                </a:extLst>
              </a:tr>
              <a:tr h="378039">
                <a:tc>
                  <a:txBody>
                    <a:bodyPr/>
                    <a:lstStyle/>
                    <a:p>
                      <a:pPr algn="ctr" rtl="1" fontAlgn="ctr"/>
                      <a:r>
                        <a:rPr lang="he-IL" sz="1600" b="0" i="0" u="none" strike="noStrike">
                          <a:solidFill>
                            <a:srgbClr val="5B4A42"/>
                          </a:solidFill>
                          <a:effectLst/>
                          <a:latin typeface="Calibri"/>
                          <a:cs typeface="+mn-cs"/>
                        </a:rPr>
                        <a:t>שעועית</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0" fontAlgn="ctr"/>
                      <a:r>
                        <a:rPr lang="en-US" sz="1600" b="0" i="0" u="none" strike="noStrike" dirty="0">
                          <a:solidFill>
                            <a:srgbClr val="5B4A42"/>
                          </a:solidFill>
                          <a:effectLst/>
                          <a:latin typeface="Calibri"/>
                          <a:cs typeface="+mn-cs"/>
                        </a:rPr>
                        <a:t>8-12</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9"/>
                  </a:ext>
                </a:extLst>
              </a:tr>
              <a:tr h="378039">
                <a:tc>
                  <a:txBody>
                    <a:bodyPr/>
                    <a:lstStyle/>
                    <a:p>
                      <a:pPr algn="ctr" rtl="1" fontAlgn="ctr"/>
                      <a:r>
                        <a:rPr lang="he-IL" sz="1600" b="0" i="0" u="none" strike="noStrike" dirty="0">
                          <a:solidFill>
                            <a:srgbClr val="5B4A42"/>
                          </a:solidFill>
                          <a:effectLst/>
                          <a:latin typeface="Calibri"/>
                          <a:cs typeface="+mn-cs"/>
                        </a:rPr>
                        <a:t>פולי סויה יבשים</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rtl="0" fontAlgn="ctr"/>
                      <a:r>
                        <a:rPr lang="en-US" sz="1600" b="0" i="0" u="none" strike="noStrike" dirty="0">
                          <a:solidFill>
                            <a:srgbClr val="5B4A42"/>
                          </a:solidFill>
                          <a:effectLst/>
                          <a:latin typeface="Calibri"/>
                          <a:cs typeface="+mn-cs"/>
                        </a:rPr>
                        <a:t>8-12</a:t>
                      </a:r>
                    </a:p>
                  </a:txBody>
                  <a:tcPr marL="5715" marR="5715" marT="5715"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כותרת 1"/>
          <p:cNvSpPr txBox="1">
            <a:spLocks/>
          </p:cNvSpPr>
          <p:nvPr/>
        </p:nvSpPr>
        <p:spPr>
          <a:xfrm>
            <a:off x="5305425" y="1354226"/>
            <a:ext cx="333434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השריית קטניות</a:t>
            </a:r>
            <a:endParaRPr lang="en-US" sz="3200" b="1" dirty="0">
              <a:solidFill>
                <a:srgbClr val="5C4942"/>
              </a:solidFill>
              <a:latin typeface="Tahoma" panose="020B0604030504040204" pitchFamily="34" charset="0"/>
              <a:ea typeface="Tahoma" panose="020B0604030504040204" pitchFamily="34" charset="0"/>
              <a:cs typeface="+mn-cs"/>
            </a:endParaRPr>
          </a:p>
          <a:p>
            <a:pPr algn="r"/>
            <a:r>
              <a:rPr lang="he-IL" sz="3200" b="1" dirty="0">
                <a:solidFill>
                  <a:srgbClr val="5C4942"/>
                </a:solidFill>
                <a:latin typeface="Tahoma" panose="020B0604030504040204" pitchFamily="34" charset="0"/>
                <a:ea typeface="Tahoma" panose="020B0604030504040204" pitchFamily="34" charset="0"/>
                <a:cs typeface="+mn-cs"/>
              </a:rPr>
              <a:t>ומילה על גזים</a:t>
            </a:r>
          </a:p>
        </p:txBody>
      </p:sp>
    </p:spTree>
    <p:extLst>
      <p:ext uri="{BB962C8B-B14F-4D97-AF65-F5344CB8AC3E}">
        <p14:creationId xmlns:p14="http://schemas.microsoft.com/office/powerpoint/2010/main" val="2138456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190437" y="1208690"/>
            <a:ext cx="4152900" cy="3536247"/>
          </a:xfrm>
        </p:spPr>
        <p:txBody>
          <a:bodyPr>
            <a:noAutofit/>
          </a:bodyPr>
          <a:lstStyle/>
          <a:p>
            <a:pPr marL="0" indent="0" algn="r" rtl="1">
              <a:lnSpc>
                <a:spcPct val="100000"/>
              </a:lnSpc>
              <a:spcAft>
                <a:spcPts val="1200"/>
              </a:spcAft>
              <a:buClr>
                <a:srgbClr val="FFB040"/>
              </a:buClr>
              <a:buNone/>
            </a:pPr>
            <a:r>
              <a:rPr lang="he-IL" sz="2000" dirty="0">
                <a:solidFill>
                  <a:srgbClr val="6D5E57"/>
                </a:solidFill>
              </a:rPr>
              <a:t>הרבה מים</a:t>
            </a:r>
          </a:p>
          <a:p>
            <a:pPr marL="0" indent="0" algn="r" rtl="1">
              <a:lnSpc>
                <a:spcPct val="100000"/>
              </a:lnSpc>
              <a:spcAft>
                <a:spcPts val="1200"/>
              </a:spcAft>
              <a:buClr>
                <a:srgbClr val="FFB040"/>
              </a:buClr>
              <a:buNone/>
            </a:pPr>
            <a:r>
              <a:rPr lang="he-IL" sz="2000" dirty="0">
                <a:solidFill>
                  <a:srgbClr val="6D5E57"/>
                </a:solidFill>
              </a:rPr>
              <a:t>להסיר קצף שנוצר</a:t>
            </a:r>
          </a:p>
          <a:p>
            <a:pPr marL="0" indent="0" algn="r" rtl="1">
              <a:lnSpc>
                <a:spcPct val="100000"/>
              </a:lnSpc>
              <a:spcAft>
                <a:spcPts val="1200"/>
              </a:spcAft>
              <a:buClr>
                <a:srgbClr val="FFB040"/>
              </a:buClr>
              <a:buNone/>
            </a:pPr>
            <a:r>
              <a:rPr lang="he-IL" sz="2000" dirty="0">
                <a:solidFill>
                  <a:srgbClr val="6D5E57"/>
                </a:solidFill>
              </a:rPr>
              <a:t>על הלהבה נמוכה</a:t>
            </a:r>
          </a:p>
          <a:p>
            <a:pPr marL="0" indent="0" algn="r" rtl="1">
              <a:lnSpc>
                <a:spcPct val="100000"/>
              </a:lnSpc>
              <a:spcAft>
                <a:spcPts val="1200"/>
              </a:spcAft>
              <a:buClr>
                <a:srgbClr val="FFB040"/>
              </a:buClr>
              <a:buNone/>
            </a:pPr>
            <a:r>
              <a:rPr lang="he-IL" sz="2000" dirty="0">
                <a:solidFill>
                  <a:srgbClr val="6D5E57"/>
                </a:solidFill>
              </a:rPr>
              <a:t>לבשל עד לריכוך</a:t>
            </a:r>
          </a:p>
          <a:p>
            <a:pPr marL="0" indent="0" algn="r" rtl="1">
              <a:lnSpc>
                <a:spcPct val="100000"/>
              </a:lnSpc>
              <a:spcAft>
                <a:spcPts val="1200"/>
              </a:spcAft>
              <a:buClr>
                <a:srgbClr val="FFB040"/>
              </a:buClr>
              <a:buNone/>
            </a:pPr>
            <a:r>
              <a:rPr lang="he-IL" sz="2000" dirty="0">
                <a:solidFill>
                  <a:srgbClr val="6D5E57"/>
                </a:solidFill>
              </a:rPr>
              <a:t>אין להוסיף מלח!!!</a:t>
            </a:r>
            <a:endParaRPr lang="en-US" dirty="0">
              <a:solidFill>
                <a:srgbClr val="6D5E57"/>
              </a:solidFill>
            </a:endParaRPr>
          </a:p>
        </p:txBody>
      </p:sp>
      <p:sp>
        <p:nvSpPr>
          <p:cNvPr id="7" name="כותרת 1"/>
          <p:cNvSpPr txBox="1">
            <a:spLocks/>
          </p:cNvSpPr>
          <p:nvPr/>
        </p:nvSpPr>
        <p:spPr>
          <a:xfrm>
            <a:off x="833644" y="412065"/>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איך מבשלים קטניות?</a:t>
            </a:r>
            <a:br>
              <a:rPr lang="he-IL" sz="3200" b="1" dirty="0">
                <a:solidFill>
                  <a:srgbClr val="5C4942"/>
                </a:solidFill>
                <a:latin typeface="Tahoma" panose="020B0604030504040204" pitchFamily="34" charset="0"/>
                <a:ea typeface="Tahoma" panose="020B0604030504040204" pitchFamily="34" charset="0"/>
                <a:cs typeface="+mn-cs"/>
              </a:rPr>
            </a:br>
            <a:endParaRPr lang="he-IL" sz="3200" b="1" dirty="0">
              <a:solidFill>
                <a:srgbClr val="5C4942"/>
              </a:solidFill>
              <a:latin typeface="Tahoma" panose="020B0604030504040204" pitchFamily="34" charset="0"/>
              <a:ea typeface="Tahoma" panose="020B0604030504040204" pitchFamily="34" charset="0"/>
              <a:cs typeface="+mn-cs"/>
            </a:endParaRPr>
          </a:p>
        </p:txBody>
      </p:sp>
      <p:pic>
        <p:nvPicPr>
          <p:cNvPr id="4" name="Picture 3"/>
          <p:cNvPicPr>
            <a:picLocks noChangeAspect="1"/>
          </p:cNvPicPr>
          <p:nvPr/>
        </p:nvPicPr>
        <p:blipFill>
          <a:blip r:embed="rId3"/>
          <a:stretch>
            <a:fillRect/>
          </a:stretch>
        </p:blipFill>
        <p:spPr>
          <a:xfrm>
            <a:off x="1585850" y="1200150"/>
            <a:ext cx="4155074" cy="3103320"/>
          </a:xfrm>
          <a:prstGeom prst="rect">
            <a:avLst/>
          </a:prstGeom>
        </p:spPr>
      </p:pic>
    </p:spTree>
    <p:extLst>
      <p:ext uri="{BB962C8B-B14F-4D97-AF65-F5344CB8AC3E}">
        <p14:creationId xmlns:p14="http://schemas.microsoft.com/office/powerpoint/2010/main" val="423758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82081" y="1072345"/>
            <a:ext cx="1488328" cy="369332"/>
          </a:xfrm>
          <a:prstGeom prst="rect">
            <a:avLst/>
          </a:prstGeom>
          <a:noFill/>
        </p:spPr>
        <p:txBody>
          <a:bodyPr wrap="square" rtlCol="0">
            <a:spAutoFit/>
          </a:bodyPr>
          <a:lstStyle/>
          <a:p>
            <a:pPr algn="ctr"/>
            <a:r>
              <a:rPr lang="he-IL" sz="1800" b="1" dirty="0">
                <a:solidFill>
                  <a:srgbClr val="57463E"/>
                </a:solidFill>
              </a:rPr>
              <a:t>1. משרים</a:t>
            </a:r>
            <a:endParaRPr lang="en-US" sz="1800" b="1" dirty="0">
              <a:solidFill>
                <a:srgbClr val="57463E"/>
              </a:solidFill>
            </a:endParaRPr>
          </a:p>
        </p:txBody>
      </p:sp>
      <p:sp>
        <p:nvSpPr>
          <p:cNvPr id="8" name="TextBox 7"/>
          <p:cNvSpPr txBox="1"/>
          <p:nvPr/>
        </p:nvSpPr>
        <p:spPr>
          <a:xfrm>
            <a:off x="3476475" y="1072345"/>
            <a:ext cx="2463014" cy="369332"/>
          </a:xfrm>
          <a:prstGeom prst="rect">
            <a:avLst/>
          </a:prstGeom>
          <a:noFill/>
        </p:spPr>
        <p:txBody>
          <a:bodyPr wrap="square" rtlCol="0">
            <a:spAutoFit/>
          </a:bodyPr>
          <a:lstStyle/>
          <a:p>
            <a:pPr algn="r"/>
            <a:r>
              <a:rPr lang="he-IL" sz="1800" b="1" dirty="0">
                <a:solidFill>
                  <a:srgbClr val="57463E"/>
                </a:solidFill>
              </a:rPr>
              <a:t>2. מעבירים למסננת</a:t>
            </a:r>
            <a:endParaRPr lang="en-US" sz="1800" b="1" dirty="0">
              <a:solidFill>
                <a:srgbClr val="57463E"/>
              </a:solidFill>
            </a:endParaRPr>
          </a:p>
        </p:txBody>
      </p:sp>
      <p:sp>
        <p:nvSpPr>
          <p:cNvPr id="9" name="כותרת 1"/>
          <p:cNvSpPr txBox="1">
            <a:spLocks/>
          </p:cNvSpPr>
          <p:nvPr/>
        </p:nvSpPr>
        <p:spPr>
          <a:xfrm>
            <a:off x="833644" y="412065"/>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איך מנביטים קטניות?</a:t>
            </a:r>
            <a:br>
              <a:rPr lang="he-IL" sz="3200" b="1" dirty="0">
                <a:solidFill>
                  <a:srgbClr val="FAAF40"/>
                </a:solidFill>
                <a:latin typeface="Tahoma" panose="020B0604030504040204" pitchFamily="34" charset="0"/>
                <a:ea typeface="Tahoma" panose="020B0604030504040204" pitchFamily="34" charset="0"/>
                <a:cs typeface="+mn-cs"/>
              </a:rPr>
            </a:br>
            <a:endParaRPr lang="he-IL" sz="3200" b="1" dirty="0">
              <a:solidFill>
                <a:srgbClr val="FAAF40"/>
              </a:solidFill>
              <a:latin typeface="Tahoma" panose="020B0604030504040204" pitchFamily="34" charset="0"/>
              <a:ea typeface="Tahoma" panose="020B0604030504040204" pitchFamily="34" charset="0"/>
              <a:cs typeface="+mn-cs"/>
            </a:endParaRPr>
          </a:p>
        </p:txBody>
      </p:sp>
      <p:sp>
        <p:nvSpPr>
          <p:cNvPr id="10" name="TextBox 9"/>
          <p:cNvSpPr txBox="1"/>
          <p:nvPr/>
        </p:nvSpPr>
        <p:spPr>
          <a:xfrm>
            <a:off x="958419" y="1072345"/>
            <a:ext cx="2393281" cy="369332"/>
          </a:xfrm>
          <a:prstGeom prst="rect">
            <a:avLst/>
          </a:prstGeom>
          <a:noFill/>
        </p:spPr>
        <p:txBody>
          <a:bodyPr wrap="square" rtlCol="0">
            <a:spAutoFit/>
          </a:bodyPr>
          <a:lstStyle/>
          <a:p>
            <a:pPr algn="r"/>
            <a:r>
              <a:rPr lang="he-IL" sz="1800" b="1" dirty="0">
                <a:solidFill>
                  <a:srgbClr val="57463E"/>
                </a:solidFill>
              </a:rPr>
              <a:t>3. שוטפים מידי פעם</a:t>
            </a:r>
            <a:endParaRPr lang="en-US" sz="1800" b="1" dirty="0">
              <a:solidFill>
                <a:srgbClr val="57463E"/>
              </a:solidFill>
            </a:endParaRPr>
          </a:p>
        </p:txBody>
      </p:sp>
      <p:sp>
        <p:nvSpPr>
          <p:cNvPr id="11" name="TextBox 10"/>
          <p:cNvSpPr txBox="1"/>
          <p:nvPr/>
        </p:nvSpPr>
        <p:spPr>
          <a:xfrm>
            <a:off x="6429374" y="3405116"/>
            <a:ext cx="1677291" cy="923330"/>
          </a:xfrm>
          <a:prstGeom prst="rect">
            <a:avLst/>
          </a:prstGeom>
          <a:noFill/>
        </p:spPr>
        <p:txBody>
          <a:bodyPr wrap="square" rtlCol="0">
            <a:spAutoFit/>
          </a:bodyPr>
          <a:lstStyle/>
          <a:p>
            <a:pPr algn="ctr"/>
            <a:r>
              <a:rPr lang="he-IL" sz="1800" b="1" dirty="0">
                <a:solidFill>
                  <a:srgbClr val="57463E"/>
                </a:solidFill>
              </a:rPr>
              <a:t>4. כעבור מספר ימים – אוכלים ונהנים!</a:t>
            </a:r>
            <a:endParaRPr lang="en-US" sz="1800" b="1" dirty="0">
              <a:solidFill>
                <a:srgbClr val="57463E"/>
              </a:solidFill>
            </a:endParaRPr>
          </a:p>
        </p:txBody>
      </p:sp>
      <p:pic>
        <p:nvPicPr>
          <p:cNvPr id="2" name="Picture 1"/>
          <p:cNvPicPr>
            <a:picLocks noChangeAspect="1"/>
          </p:cNvPicPr>
          <p:nvPr/>
        </p:nvPicPr>
        <p:blipFill rotWithShape="1">
          <a:blip r:embed="rId3"/>
          <a:srcRect l="7500" t="15370" r="6667" b="3889"/>
          <a:stretch/>
        </p:blipFill>
        <p:spPr>
          <a:xfrm>
            <a:off x="6232256" y="1479091"/>
            <a:ext cx="2332978" cy="1645920"/>
          </a:xfrm>
          <a:prstGeom prst="rect">
            <a:avLst/>
          </a:prstGeom>
        </p:spPr>
      </p:pic>
      <p:pic>
        <p:nvPicPr>
          <p:cNvPr id="3" name="Picture 2"/>
          <p:cNvPicPr>
            <a:picLocks noChangeAspect="1"/>
          </p:cNvPicPr>
          <p:nvPr/>
        </p:nvPicPr>
        <p:blipFill rotWithShape="1">
          <a:blip r:embed="rId4"/>
          <a:srcRect l="12257" t="20046" r="6075" b="2916"/>
          <a:stretch/>
        </p:blipFill>
        <p:spPr>
          <a:xfrm>
            <a:off x="3613044" y="1479091"/>
            <a:ext cx="2326445" cy="1645920"/>
          </a:xfrm>
          <a:prstGeom prst="rect">
            <a:avLst/>
          </a:prstGeom>
        </p:spPr>
      </p:pic>
      <p:pic>
        <p:nvPicPr>
          <p:cNvPr id="6" name="Picture 5"/>
          <p:cNvPicPr>
            <a:picLocks noChangeAspect="1"/>
          </p:cNvPicPr>
          <p:nvPr/>
        </p:nvPicPr>
        <p:blipFill rotWithShape="1">
          <a:blip r:embed="rId5"/>
          <a:srcRect l="5833" t="28718" r="3750"/>
          <a:stretch/>
        </p:blipFill>
        <p:spPr>
          <a:xfrm>
            <a:off x="536612" y="1479091"/>
            <a:ext cx="2783665" cy="1645920"/>
          </a:xfrm>
          <a:prstGeom prst="rect">
            <a:avLst/>
          </a:prstGeom>
        </p:spPr>
      </p:pic>
      <p:pic>
        <p:nvPicPr>
          <p:cNvPr id="12" name="Picture 11"/>
          <p:cNvPicPr>
            <a:picLocks noChangeAspect="1"/>
          </p:cNvPicPr>
          <p:nvPr/>
        </p:nvPicPr>
        <p:blipFill rotWithShape="1">
          <a:blip r:embed="rId6"/>
          <a:srcRect l="33437" t="30834" r="27010" b="30414"/>
          <a:stretch/>
        </p:blipFill>
        <p:spPr>
          <a:xfrm>
            <a:off x="4046621" y="3315511"/>
            <a:ext cx="1991126" cy="1463040"/>
          </a:xfrm>
          <a:prstGeom prst="rect">
            <a:avLst/>
          </a:prstGeom>
        </p:spPr>
      </p:pic>
      <p:pic>
        <p:nvPicPr>
          <p:cNvPr id="13" name="Picture 12"/>
          <p:cNvPicPr>
            <a:picLocks noChangeAspect="1"/>
          </p:cNvPicPr>
          <p:nvPr/>
        </p:nvPicPr>
        <p:blipFill rotWithShape="1">
          <a:blip r:embed="rId7"/>
          <a:srcRect l="28125" t="41621" r="16562"/>
          <a:stretch/>
        </p:blipFill>
        <p:spPr>
          <a:xfrm>
            <a:off x="1927118" y="3315511"/>
            <a:ext cx="1848242" cy="1463040"/>
          </a:xfrm>
          <a:prstGeom prst="rect">
            <a:avLst/>
          </a:prstGeom>
        </p:spPr>
      </p:pic>
    </p:spTree>
    <p:extLst>
      <p:ext uri="{BB962C8B-B14F-4D97-AF65-F5344CB8AC3E}">
        <p14:creationId xmlns:p14="http://schemas.microsoft.com/office/powerpoint/2010/main" val="2352078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9" y="1346773"/>
            <a:ext cx="2516640" cy="1483608"/>
          </a:xfrm>
          <a:prstGeom prst="rect">
            <a:avLst/>
          </a:prstGeom>
        </p:spPr>
      </p:pic>
      <p:pic>
        <p:nvPicPr>
          <p:cNvPr id="3" name="תמונה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0949" y="1477152"/>
            <a:ext cx="2318756" cy="1540134"/>
          </a:xfrm>
          <a:prstGeom prst="rect">
            <a:avLst/>
          </a:prstGeom>
        </p:spPr>
      </p:pic>
      <p:grpSp>
        <p:nvGrpSpPr>
          <p:cNvPr id="4" name="Group 3"/>
          <p:cNvGrpSpPr/>
          <p:nvPr/>
        </p:nvGrpSpPr>
        <p:grpSpPr>
          <a:xfrm>
            <a:off x="-1759071" y="1346773"/>
            <a:ext cx="8125003" cy="1482590"/>
            <a:chOff x="-5026531" y="2970452"/>
            <a:chExt cx="14025326" cy="2192042"/>
          </a:xfrm>
        </p:grpSpPr>
        <p:pic>
          <p:nvPicPr>
            <p:cNvPr id="5" name="תמונה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6393" y="2970452"/>
              <a:ext cx="5095893" cy="2192042"/>
            </a:xfrm>
            <a:prstGeom prst="rect">
              <a:avLst/>
            </a:prstGeom>
          </p:spPr>
        </p:pic>
        <p:sp>
          <p:nvSpPr>
            <p:cNvPr id="6" name="TextBox 5"/>
            <p:cNvSpPr txBox="1"/>
            <p:nvPr/>
          </p:nvSpPr>
          <p:spPr>
            <a:xfrm>
              <a:off x="6454693" y="4705592"/>
              <a:ext cx="2544102" cy="391227"/>
            </a:xfrm>
            <a:prstGeom prst="rect">
              <a:avLst/>
            </a:prstGeom>
            <a:noFill/>
          </p:spPr>
          <p:txBody>
            <a:bodyPr wrap="square" rtlCol="0">
              <a:spAutoFit/>
            </a:bodyPr>
            <a:lstStyle/>
            <a:p>
              <a:r>
                <a:rPr lang="he-IL" sz="1200" dirty="0">
                  <a:solidFill>
                    <a:schemeClr val="bg1"/>
                  </a:solidFill>
                </a:rPr>
                <a:t>צילום: סיגל בן דוד</a:t>
              </a:r>
              <a:endParaRPr lang="en-US" sz="1200" dirty="0">
                <a:solidFill>
                  <a:schemeClr val="bg1"/>
                </a:solidFill>
              </a:endParaRPr>
            </a:p>
          </p:txBody>
        </p:sp>
        <p:sp>
          <p:nvSpPr>
            <p:cNvPr id="16" name="TextBox 15"/>
            <p:cNvSpPr txBox="1"/>
            <p:nvPr/>
          </p:nvSpPr>
          <p:spPr>
            <a:xfrm>
              <a:off x="-5026531" y="3163219"/>
              <a:ext cx="2544102" cy="391227"/>
            </a:xfrm>
            <a:prstGeom prst="rect">
              <a:avLst/>
            </a:prstGeom>
            <a:noFill/>
          </p:spPr>
          <p:txBody>
            <a:bodyPr wrap="square" rtlCol="0">
              <a:spAutoFit/>
            </a:bodyPr>
            <a:lstStyle/>
            <a:p>
              <a:r>
                <a:rPr lang="he-IL" sz="1200" dirty="0">
                  <a:solidFill>
                    <a:schemeClr val="bg1"/>
                  </a:solidFill>
                </a:rPr>
                <a:t>צילום: סיגל בן דוד</a:t>
              </a:r>
              <a:endParaRPr lang="en-US" sz="1200" dirty="0">
                <a:solidFill>
                  <a:schemeClr val="bg1"/>
                </a:solidFill>
              </a:endParaRPr>
            </a:p>
          </p:txBody>
        </p:sp>
      </p:grpSp>
      <p:grpSp>
        <p:nvGrpSpPr>
          <p:cNvPr id="9" name="Group 8"/>
          <p:cNvGrpSpPr/>
          <p:nvPr/>
        </p:nvGrpSpPr>
        <p:grpSpPr>
          <a:xfrm>
            <a:off x="6252323" y="3241945"/>
            <a:ext cx="2683415" cy="1455342"/>
            <a:chOff x="6252323" y="3208985"/>
            <a:chExt cx="2683415" cy="1455342"/>
          </a:xfrm>
        </p:grpSpPr>
        <p:pic>
          <p:nvPicPr>
            <p:cNvPr id="1026" name="Picture 2" descr="עדשים, קשיו, סילאן ותאנים. שנה עסיסית!"/>
            <p:cNvPicPr>
              <a:picLocks noChangeAspect="1" noChangeArrowheads="1"/>
            </p:cNvPicPr>
            <p:nvPr/>
          </p:nvPicPr>
          <p:blipFill rotWithShape="1">
            <a:blip r:embed="rId6">
              <a:extLst>
                <a:ext uri="{28A0092B-C50C-407E-A947-70E740481C1C}">
                  <a14:useLocalDpi xmlns:a14="http://schemas.microsoft.com/office/drawing/2010/main" val="0"/>
                </a:ext>
              </a:extLst>
            </a:blip>
            <a:srcRect r="23798"/>
            <a:stretch/>
          </p:blipFill>
          <p:spPr bwMode="auto">
            <a:xfrm>
              <a:off x="6252323" y="3208985"/>
              <a:ext cx="2468654" cy="14398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97042" y="4387328"/>
              <a:ext cx="1338696" cy="276999"/>
            </a:xfrm>
            <a:prstGeom prst="rect">
              <a:avLst/>
            </a:prstGeom>
            <a:noFill/>
          </p:spPr>
          <p:txBody>
            <a:bodyPr wrap="square" rtlCol="0">
              <a:spAutoFit/>
            </a:bodyPr>
            <a:lstStyle/>
            <a:p>
              <a:r>
                <a:rPr lang="he-IL" sz="1200" dirty="0">
                  <a:solidFill>
                    <a:schemeClr val="bg1"/>
                  </a:solidFill>
                </a:rPr>
                <a:t>צילום: אורי שביט</a:t>
              </a:r>
              <a:endParaRPr lang="en-US" sz="1200" dirty="0">
                <a:solidFill>
                  <a:schemeClr val="bg1"/>
                </a:solidFill>
              </a:endParaRPr>
            </a:p>
          </p:txBody>
        </p:sp>
      </p:grpSp>
      <p:grpSp>
        <p:nvGrpSpPr>
          <p:cNvPr id="10" name="Group 9"/>
          <p:cNvGrpSpPr/>
          <p:nvPr/>
        </p:nvGrpSpPr>
        <p:grpSpPr>
          <a:xfrm>
            <a:off x="517505" y="2956165"/>
            <a:ext cx="3015159" cy="1279364"/>
            <a:chOff x="3133859" y="3384963"/>
            <a:chExt cx="3015159" cy="1279364"/>
          </a:xfrm>
        </p:grpSpPr>
        <p:pic>
          <p:nvPicPr>
            <p:cNvPr id="1028" name="Picture 4" descr="כזה אני מוכנה לאכול בכל ימות השנה. חמין טבעוני"/>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3859" y="3384963"/>
              <a:ext cx="2878570" cy="12793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810322" y="4387328"/>
              <a:ext cx="1338696" cy="276999"/>
            </a:xfrm>
            <a:prstGeom prst="rect">
              <a:avLst/>
            </a:prstGeom>
            <a:noFill/>
          </p:spPr>
          <p:txBody>
            <a:bodyPr wrap="square" rtlCol="0">
              <a:spAutoFit/>
            </a:bodyPr>
            <a:lstStyle/>
            <a:p>
              <a:r>
                <a:rPr lang="he-IL" sz="1200" dirty="0">
                  <a:solidFill>
                    <a:schemeClr val="bg1"/>
                  </a:solidFill>
                </a:rPr>
                <a:t>צילום: אורי שביט</a:t>
              </a:r>
              <a:endParaRPr lang="en-US" sz="1200" dirty="0">
                <a:solidFill>
                  <a:schemeClr val="bg1"/>
                </a:solidFill>
              </a:endParaRPr>
            </a:p>
          </p:txBody>
        </p:sp>
      </p:grpSp>
      <p:grpSp>
        <p:nvGrpSpPr>
          <p:cNvPr id="12" name="Group 11"/>
          <p:cNvGrpSpPr/>
          <p:nvPr/>
        </p:nvGrpSpPr>
        <p:grpSpPr>
          <a:xfrm>
            <a:off x="3697021" y="2956165"/>
            <a:ext cx="2461634" cy="1739225"/>
            <a:chOff x="564844" y="2691313"/>
            <a:chExt cx="2461634" cy="1739225"/>
          </a:xfrm>
        </p:grpSpPr>
        <p:pic>
          <p:nvPicPr>
            <p:cNvPr id="1030" name="Picture 6" descr="תנו לי להפתיע אתכם - אפשר לאכול את הקציצה גם בלי לחמניה!"/>
            <p:cNvPicPr>
              <a:picLocks noChangeAspect="1" noChangeArrowheads="1"/>
            </p:cNvPicPr>
            <p:nvPr/>
          </p:nvPicPr>
          <p:blipFill rotWithShape="1">
            <a:blip r:embed="rId8">
              <a:extLst>
                <a:ext uri="{28A0092B-C50C-407E-A947-70E740481C1C}">
                  <a14:useLocalDpi xmlns:a14="http://schemas.microsoft.com/office/drawing/2010/main" val="0"/>
                </a:ext>
              </a:extLst>
            </a:blip>
            <a:srcRect r="12424"/>
            <a:stretch/>
          </p:blipFill>
          <p:spPr bwMode="auto">
            <a:xfrm>
              <a:off x="564844" y="2691313"/>
              <a:ext cx="2284714" cy="17392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87782" y="4153539"/>
              <a:ext cx="1338696" cy="276999"/>
            </a:xfrm>
            <a:prstGeom prst="rect">
              <a:avLst/>
            </a:prstGeom>
            <a:noFill/>
          </p:spPr>
          <p:txBody>
            <a:bodyPr wrap="square" rtlCol="0">
              <a:spAutoFit/>
            </a:bodyPr>
            <a:lstStyle/>
            <a:p>
              <a:r>
                <a:rPr lang="he-IL" sz="1200" dirty="0">
                  <a:solidFill>
                    <a:schemeClr val="bg1"/>
                  </a:solidFill>
                </a:rPr>
                <a:t>צילום: אורי שביט</a:t>
              </a:r>
              <a:endParaRPr lang="en-US" sz="1200" dirty="0">
                <a:solidFill>
                  <a:schemeClr val="bg1"/>
                </a:solidFill>
              </a:endParaRPr>
            </a:p>
          </p:txBody>
        </p:sp>
      </p:grpSp>
      <p:sp>
        <p:nvSpPr>
          <p:cNvPr id="17" name="כותרת 1"/>
          <p:cNvSpPr txBox="1">
            <a:spLocks/>
          </p:cNvSpPr>
          <p:nvPr/>
        </p:nvSpPr>
        <p:spPr>
          <a:xfrm>
            <a:off x="207390" y="217606"/>
            <a:ext cx="8673506" cy="1250480"/>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קטניות אוכלים מונבטות או מבושלות: בסלט, בתבשיל, במאפה, בקציצה, במרק או סתם כנשנוש...</a:t>
            </a:r>
          </a:p>
        </p:txBody>
      </p:sp>
      <p:sp>
        <p:nvSpPr>
          <p:cNvPr id="18" name="TextBox 17"/>
          <p:cNvSpPr txBox="1"/>
          <p:nvPr/>
        </p:nvSpPr>
        <p:spPr>
          <a:xfrm>
            <a:off x="1810086" y="2540433"/>
            <a:ext cx="1473822" cy="264607"/>
          </a:xfrm>
          <a:prstGeom prst="rect">
            <a:avLst/>
          </a:prstGeom>
          <a:noFill/>
        </p:spPr>
        <p:txBody>
          <a:bodyPr wrap="square" rtlCol="0">
            <a:spAutoFit/>
          </a:bodyPr>
          <a:lstStyle/>
          <a:p>
            <a:r>
              <a:rPr lang="he-IL" sz="1200" dirty="0">
                <a:solidFill>
                  <a:schemeClr val="bg1"/>
                </a:solidFill>
              </a:rPr>
              <a:t>צילום: סיגל בן דוד</a:t>
            </a:r>
            <a:endParaRPr lang="en-US" sz="1200" dirty="0">
              <a:solidFill>
                <a:schemeClr val="bg1"/>
              </a:solidFill>
            </a:endParaRPr>
          </a:p>
        </p:txBody>
      </p:sp>
    </p:spTree>
    <p:extLst>
      <p:ext uri="{BB962C8B-B14F-4D97-AF65-F5344CB8AC3E}">
        <p14:creationId xmlns:p14="http://schemas.microsoft.com/office/powerpoint/2010/main" val="1840598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tid-eatright.org.il/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4" y="1884972"/>
            <a:ext cx="3478795" cy="1344082"/>
          </a:xfrm>
          <a:prstGeom prst="rect">
            <a:avLst/>
          </a:prstGeom>
          <a:noFill/>
          <a:extLst>
            <a:ext uri="{909E8E84-426E-40DD-AFC4-6F175D3DCCD1}">
              <a14:hiddenFill xmlns:a14="http://schemas.microsoft.com/office/drawing/2010/main">
                <a:solidFill>
                  <a:srgbClr val="FFFFFF"/>
                </a:solidFill>
              </a14:hiddenFill>
            </a:ext>
          </a:extLst>
        </p:spPr>
      </p:pic>
      <p:sp>
        <p:nvSpPr>
          <p:cNvPr id="10" name="כותרת 1"/>
          <p:cNvSpPr txBox="1">
            <a:spLocks/>
          </p:cNvSpPr>
          <p:nvPr/>
        </p:nvSpPr>
        <p:spPr>
          <a:xfrm>
            <a:off x="628651" y="663041"/>
            <a:ext cx="3614737" cy="1294346"/>
          </a:xfrm>
          <a:prstGeom prst="rect">
            <a:avLst/>
          </a:prstGeom>
          <a:solidFill>
            <a:schemeClr val="bg1"/>
          </a:solidFill>
        </p:spPr>
        <p:txBody>
          <a:bodyPr vert="horz" lIns="91440" tIns="45720" rIns="91440" bIns="45720" rtlCol="0"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solidFill>
                  <a:srgbClr val="F9AF40"/>
                </a:solidFill>
                <a:latin typeface="Arial" panose="020B0604020202020204" pitchFamily="34" charset="0"/>
                <a:ea typeface="Tahoma" panose="020B0604030504040204" pitchFamily="34" charset="0"/>
                <a:cs typeface="Arial" panose="020B0604020202020204" pitchFamily="34" charset="0"/>
              </a:rPr>
              <a:t>www.beans.co.il</a:t>
            </a:r>
            <a:endParaRPr lang="he-IL" sz="3200" b="1" dirty="0">
              <a:solidFill>
                <a:srgbClr val="F9AF40"/>
              </a:solidFill>
              <a:latin typeface="Arial" panose="020B0604020202020204" pitchFamily="34" charset="0"/>
              <a:ea typeface="Tahoma" panose="020B0604030504040204" pitchFamily="34" charset="0"/>
              <a:cs typeface="Arial" panose="020B0604020202020204" pitchFamily="34" charset="0"/>
            </a:endParaRPr>
          </a:p>
        </p:txBody>
      </p:sp>
      <p:sp>
        <p:nvSpPr>
          <p:cNvPr id="11" name="כותרת 1"/>
          <p:cNvSpPr txBox="1">
            <a:spLocks/>
          </p:cNvSpPr>
          <p:nvPr/>
        </p:nvSpPr>
        <p:spPr>
          <a:xfrm>
            <a:off x="833644" y="412065"/>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למידע נוסף ולמתכונים פשוטים:</a:t>
            </a:r>
            <a:br>
              <a:rPr lang="he-IL" sz="3200" b="1" dirty="0">
                <a:solidFill>
                  <a:srgbClr val="FAAF40"/>
                </a:solidFill>
                <a:latin typeface="Tahoma" panose="020B0604030504040204" pitchFamily="34" charset="0"/>
                <a:ea typeface="Tahoma" panose="020B0604030504040204" pitchFamily="34" charset="0"/>
                <a:cs typeface="+mn-cs"/>
              </a:rPr>
            </a:br>
            <a:endParaRPr lang="he-IL" sz="3200" b="1" dirty="0">
              <a:solidFill>
                <a:srgbClr val="FAAF40"/>
              </a:solidFill>
              <a:latin typeface="Tahoma" panose="020B0604030504040204" pitchFamily="34" charset="0"/>
              <a:ea typeface="Tahoma" panose="020B0604030504040204" pitchFamily="34" charset="0"/>
              <a:cs typeface="+mn-cs"/>
            </a:endParaRPr>
          </a:p>
        </p:txBody>
      </p:sp>
      <p:pic>
        <p:nvPicPr>
          <p:cNvPr id="3" name="Picture 2"/>
          <p:cNvPicPr>
            <a:picLocks noChangeAspect="1"/>
          </p:cNvPicPr>
          <p:nvPr/>
        </p:nvPicPr>
        <p:blipFill rotWithShape="1">
          <a:blip r:embed="rId4"/>
          <a:srcRect l="29883" t="26726" r="27226" b="5752"/>
          <a:stretch/>
        </p:blipFill>
        <p:spPr>
          <a:xfrm>
            <a:off x="4643437" y="1070584"/>
            <a:ext cx="3914775" cy="3466638"/>
          </a:xfrm>
          <a:prstGeom prst="rect">
            <a:avLst/>
          </a:prstGeom>
        </p:spPr>
      </p:pic>
    </p:spTree>
    <p:extLst>
      <p:ext uri="{BB962C8B-B14F-4D97-AF65-F5344CB8AC3E}">
        <p14:creationId xmlns:p14="http://schemas.microsoft.com/office/powerpoint/2010/main" val="178965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3200" b="1" dirty="0">
                <a:solidFill>
                  <a:srgbClr val="5C4942"/>
                </a:solidFill>
                <a:latin typeface="Tahoma" panose="020B0604030504040204" pitchFamily="34" charset="0"/>
                <a:ea typeface="Tahoma" panose="020B0604030504040204" pitchFamily="34" charset="0"/>
                <a:cs typeface="+mn-cs"/>
              </a:rPr>
              <a:t>למה בכלל חשוב לאכול קטניות?</a:t>
            </a:r>
            <a:endParaRPr lang="en-US" sz="3200" b="1" dirty="0">
              <a:solidFill>
                <a:srgbClr val="5C4942"/>
              </a:solidFill>
              <a:latin typeface="Tahoma" panose="020B0604030504040204" pitchFamily="34" charset="0"/>
              <a:ea typeface="Tahoma" panose="020B0604030504040204" pitchFamily="34" charset="0"/>
              <a:cs typeface="+mn-cs"/>
            </a:endParaRPr>
          </a:p>
        </p:txBody>
      </p:sp>
      <p:graphicFrame>
        <p:nvGraphicFramePr>
          <p:cNvPr id="16" name="Diagram 15"/>
          <p:cNvGraphicFramePr/>
          <p:nvPr>
            <p:extLst>
              <p:ext uri="{D42A27DB-BD31-4B8C-83A1-F6EECF244321}">
                <p14:modId xmlns:p14="http://schemas.microsoft.com/office/powerpoint/2010/main" val="90468276"/>
              </p:ext>
            </p:extLst>
          </p:nvPr>
        </p:nvGraphicFramePr>
        <p:xfrm>
          <a:off x="2063015" y="92385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6318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358643" y="195486"/>
            <a:ext cx="6426714" cy="864000"/>
          </a:xfrm>
        </p:spPr>
        <p:txBody>
          <a:bodyPr>
            <a:noAutofit/>
          </a:bodyPr>
          <a:lstStyle/>
          <a:p>
            <a:pPr algn="r" rtl="1"/>
            <a:br>
              <a:rPr lang="he-IL" sz="3375" dirty="0"/>
            </a:br>
            <a:endParaRPr lang="en-US" sz="3375" dirty="0">
              <a:solidFill>
                <a:srgbClr val="FF0000"/>
              </a:solidFill>
            </a:endParaRPr>
          </a:p>
        </p:txBody>
      </p:sp>
      <p:sp>
        <p:nvSpPr>
          <p:cNvPr id="3" name="TextBox 2"/>
          <p:cNvSpPr txBox="1"/>
          <p:nvPr/>
        </p:nvSpPr>
        <p:spPr>
          <a:xfrm>
            <a:off x="3707904" y="2193708"/>
            <a:ext cx="3996444" cy="248209"/>
          </a:xfrm>
          <a:prstGeom prst="rect">
            <a:avLst/>
          </a:prstGeom>
          <a:noFill/>
        </p:spPr>
        <p:txBody>
          <a:bodyPr wrap="square" rtlCol="0">
            <a:spAutoFit/>
          </a:bodyPr>
          <a:lstStyle/>
          <a:p>
            <a:endParaRPr lang="en-US" sz="1013" dirty="0"/>
          </a:p>
        </p:txBody>
      </p:sp>
      <p:sp>
        <p:nvSpPr>
          <p:cNvPr id="7" name="כותרת 1"/>
          <p:cNvSpPr txBox="1">
            <a:spLocks/>
          </p:cNvSpPr>
          <p:nvPr/>
        </p:nvSpPr>
        <p:spPr>
          <a:xfrm>
            <a:off x="808639" y="562400"/>
            <a:ext cx="7886700" cy="1380700"/>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rtl="1"/>
            <a:r>
              <a:rPr lang="he-IL" sz="3200" b="1" dirty="0">
                <a:solidFill>
                  <a:srgbClr val="6D5E57"/>
                </a:solidFill>
                <a:latin typeface="Tahoma" panose="020B0604030504040204" pitchFamily="34" charset="0"/>
                <a:ea typeface="Tahoma" panose="020B0604030504040204" pitchFamily="34" charset="0"/>
                <a:cs typeface="+mn-cs"/>
              </a:rPr>
              <a:t>קטניות טובות יותר לסביבה</a:t>
            </a:r>
          </a:p>
          <a:p>
            <a:pPr algn="r">
              <a:lnSpc>
                <a:spcPct val="110000"/>
              </a:lnSpc>
            </a:pPr>
            <a:r>
              <a:rPr lang="he-IL" sz="2600" b="1" dirty="0">
                <a:solidFill>
                  <a:srgbClr val="6D5E57"/>
                </a:solidFill>
                <a:latin typeface="Tahoma" panose="020B0604030504040204" pitchFamily="34" charset="0"/>
                <a:ea typeface="Tahoma" panose="020B0604030504040204" pitchFamily="34" charset="0"/>
                <a:cs typeface="+mn-cs"/>
              </a:rPr>
              <a:t>תעשיית הבשר תורמת משמעותית להתחממות הגלובלית ולזיהום כדור הארץ</a:t>
            </a:r>
          </a:p>
          <a:p>
            <a:pPr algn="r"/>
            <a:endParaRPr lang="en-US" sz="1200" b="1" dirty="0">
              <a:solidFill>
                <a:srgbClr val="6D5E57"/>
              </a:solidFill>
              <a:latin typeface="Tahoma" panose="020B0604030504040204" pitchFamily="34" charset="0"/>
              <a:ea typeface="Tahoma" panose="020B0604030504040204" pitchFamily="34" charset="0"/>
              <a:cs typeface="+mn-cs"/>
            </a:endParaRPr>
          </a:p>
        </p:txBody>
      </p:sp>
      <p:sp>
        <p:nvSpPr>
          <p:cNvPr id="8" name="TextBox 7"/>
          <p:cNvSpPr txBox="1"/>
          <p:nvPr/>
        </p:nvSpPr>
        <p:spPr>
          <a:xfrm>
            <a:off x="422738" y="1985197"/>
            <a:ext cx="8298523" cy="1631216"/>
          </a:xfrm>
          <a:prstGeom prst="rect">
            <a:avLst/>
          </a:prstGeom>
          <a:noFill/>
        </p:spPr>
        <p:txBody>
          <a:bodyPr wrap="square" rtlCol="0">
            <a:spAutoFit/>
          </a:bodyPr>
          <a:lstStyle/>
          <a:p>
            <a:pPr marL="171446" indent="-171446" algn="r" defTabSz="685783" rtl="1">
              <a:spcAft>
                <a:spcPts val="1200"/>
              </a:spcAft>
              <a:buClr>
                <a:srgbClr val="FFB040"/>
              </a:buClr>
              <a:buFont typeface="Wingdings" panose="05000000000000000000" pitchFamily="2" charset="2"/>
              <a:buChar char=""/>
            </a:pPr>
            <a:r>
              <a:rPr lang="he-IL" altLang="he-IL" sz="2000" dirty="0">
                <a:solidFill>
                  <a:srgbClr val="6D5E57"/>
                </a:solidFill>
                <a:latin typeface="Arial" panose="020B0604020202020204" pitchFamily="34" charset="0"/>
              </a:rPr>
              <a:t>   14.5% מפליטות גזי החממה (יותר מכל התחבורה העולמית!!)</a:t>
            </a:r>
          </a:p>
          <a:p>
            <a:pPr marL="171446" indent="-171446" algn="r" defTabSz="685783" rtl="1">
              <a:spcAft>
                <a:spcPts val="1200"/>
              </a:spcAft>
              <a:buClr>
                <a:srgbClr val="FFB040"/>
              </a:buClr>
              <a:buFont typeface="Wingdings" panose="05000000000000000000" pitchFamily="2" charset="2"/>
              <a:buChar char=""/>
            </a:pPr>
            <a:r>
              <a:rPr lang="he-IL" altLang="he-IL" sz="2000" dirty="0">
                <a:solidFill>
                  <a:srgbClr val="6D5E57"/>
                </a:solidFill>
                <a:latin typeface="Arial" panose="020B0604020202020204" pitchFamily="34" charset="0"/>
              </a:rPr>
              <a:t>   70% מכריתת יערות האמזונס לצורך מרעה או גידול מספוא להאבסת בעלי חיים</a:t>
            </a:r>
          </a:p>
          <a:p>
            <a:pPr marL="171446" indent="-171446" algn="r" defTabSz="685783" rtl="1">
              <a:spcAft>
                <a:spcPts val="1200"/>
              </a:spcAft>
              <a:buClr>
                <a:srgbClr val="FFB040"/>
              </a:buClr>
              <a:buFont typeface="Wingdings" panose="05000000000000000000" pitchFamily="2" charset="2"/>
              <a:buChar char=""/>
            </a:pPr>
            <a:r>
              <a:rPr lang="he-IL" altLang="he-IL" sz="2000" dirty="0">
                <a:solidFill>
                  <a:srgbClr val="6D5E57"/>
                </a:solidFill>
                <a:latin typeface="Arial" panose="020B0604020202020204" pitchFamily="34" charset="0"/>
              </a:rPr>
              <a:t>    הפרשות תעשיית הבשר מזהמות מי שתיה והורסות מערכות אקולוגיות</a:t>
            </a:r>
            <a:br>
              <a:rPr lang="en-US" altLang="he-IL" sz="2000" dirty="0">
                <a:solidFill>
                  <a:srgbClr val="6D5E57"/>
                </a:solidFill>
                <a:latin typeface="Arial" panose="020B0604020202020204" pitchFamily="34" charset="0"/>
              </a:rPr>
            </a:br>
            <a:r>
              <a:rPr lang="he-IL" altLang="he-IL" sz="2000" dirty="0">
                <a:solidFill>
                  <a:srgbClr val="6D5E57"/>
                </a:solidFill>
                <a:latin typeface="Arial" panose="020B0604020202020204" pitchFamily="34" charset="0"/>
              </a:rPr>
              <a:t>    בנחלים ובחופים</a:t>
            </a:r>
          </a:p>
        </p:txBody>
      </p:sp>
    </p:spTree>
    <p:extLst>
      <p:ext uri="{BB962C8B-B14F-4D97-AF65-F5344CB8AC3E}">
        <p14:creationId xmlns:p14="http://schemas.microsoft.com/office/powerpoint/2010/main" val="929554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3200" b="1" dirty="0">
                <a:solidFill>
                  <a:srgbClr val="6D5E57"/>
                </a:solidFill>
                <a:latin typeface="Tahoma" panose="020B0604030504040204" pitchFamily="34" charset="0"/>
                <a:ea typeface="Tahoma" panose="020B0604030504040204" pitchFamily="34" charset="0"/>
                <a:cs typeface="+mn-cs"/>
              </a:rPr>
              <a:t>תכנית ההדרכה</a:t>
            </a:r>
            <a:endParaRPr lang="en-US" sz="3200" b="1" dirty="0">
              <a:solidFill>
                <a:srgbClr val="6D5E57"/>
              </a:solidFill>
              <a:latin typeface="Tahoma" panose="020B0604030504040204" pitchFamily="34" charset="0"/>
              <a:ea typeface="Tahoma" panose="020B0604030504040204" pitchFamily="34" charset="0"/>
              <a:cs typeface="+mn-cs"/>
            </a:endParaRPr>
          </a:p>
        </p:txBody>
      </p:sp>
      <p:sp>
        <p:nvSpPr>
          <p:cNvPr id="3" name="מציין מיקום תוכן 2"/>
          <p:cNvSpPr>
            <a:spLocks noGrp="1"/>
          </p:cNvSpPr>
          <p:nvPr>
            <p:ph idx="1"/>
          </p:nvPr>
        </p:nvSpPr>
        <p:spPr/>
        <p:txBody>
          <a:bodyPr>
            <a:normAutofit/>
          </a:bodyPr>
          <a:lstStyle/>
          <a:p>
            <a:pPr algn="r" rtl="1">
              <a:lnSpc>
                <a:spcPct val="150000"/>
              </a:lnSpc>
              <a:buClr>
                <a:srgbClr val="FFB040"/>
              </a:buClr>
              <a:buFont typeface="Wingdings" panose="05000000000000000000" pitchFamily="2" charset="2"/>
              <a:buChar char=""/>
            </a:pPr>
            <a:r>
              <a:rPr lang="he-IL" sz="2000" dirty="0">
                <a:solidFill>
                  <a:srgbClr val="6D5E57"/>
                </a:solidFill>
              </a:rPr>
              <a:t>   מהן הקטניות ומה הערך התזונתי שלהן</a:t>
            </a:r>
          </a:p>
          <a:p>
            <a:pPr algn="r" rtl="1">
              <a:lnSpc>
                <a:spcPct val="150000"/>
              </a:lnSpc>
              <a:buClr>
                <a:srgbClr val="FFB040"/>
              </a:buClr>
              <a:buFont typeface="Wingdings" panose="05000000000000000000" pitchFamily="2" charset="2"/>
              <a:buChar char=""/>
            </a:pPr>
            <a:r>
              <a:rPr lang="he-IL" sz="2000" dirty="0">
                <a:solidFill>
                  <a:srgbClr val="6D5E57"/>
                </a:solidFill>
              </a:rPr>
              <a:t>   איך מכינים ואוכלים קטניות? </a:t>
            </a:r>
          </a:p>
          <a:p>
            <a:pPr algn="r" rtl="1">
              <a:lnSpc>
                <a:spcPct val="150000"/>
              </a:lnSpc>
              <a:buClr>
                <a:srgbClr val="FFB040"/>
              </a:buClr>
              <a:buFont typeface="Wingdings" panose="05000000000000000000" pitchFamily="2" charset="2"/>
              <a:buChar char=""/>
            </a:pPr>
            <a:r>
              <a:rPr lang="he-IL" sz="2000" dirty="0">
                <a:solidFill>
                  <a:srgbClr val="6D5E57"/>
                </a:solidFill>
              </a:rPr>
              <a:t>   למה בכלל חשוב לאכול קטניות?</a:t>
            </a:r>
          </a:p>
          <a:p>
            <a:pPr algn="r" rtl="1">
              <a:lnSpc>
                <a:spcPct val="150000"/>
              </a:lnSpc>
              <a:buClr>
                <a:srgbClr val="FFB040"/>
              </a:buClr>
              <a:buFont typeface="Wingdings" panose="05000000000000000000" pitchFamily="2" charset="2"/>
              <a:buChar char=""/>
            </a:pPr>
            <a:r>
              <a:rPr lang="he-IL" sz="2000" dirty="0">
                <a:solidFill>
                  <a:srgbClr val="6D5E57"/>
                </a:solidFill>
              </a:rPr>
              <a:t>   מה בין קטניות לילדים בגיל הרך</a:t>
            </a:r>
          </a:p>
          <a:p>
            <a:pPr algn="r" rtl="1">
              <a:lnSpc>
                <a:spcPct val="150000"/>
              </a:lnSpc>
              <a:buClr>
                <a:srgbClr val="FFB040"/>
              </a:buClr>
              <a:buFont typeface="Wingdings" panose="05000000000000000000" pitchFamily="2" charset="2"/>
              <a:buChar char=""/>
            </a:pPr>
            <a:r>
              <a:rPr lang="he-IL" sz="2000" dirty="0">
                <a:solidFill>
                  <a:srgbClr val="6D5E57"/>
                </a:solidFill>
              </a:rPr>
              <a:t>   איפה אנחנו כגננות וסייעות בכל הסיפור</a:t>
            </a:r>
          </a:p>
        </p:txBody>
      </p:sp>
      <p:pic>
        <p:nvPicPr>
          <p:cNvPr id="1030" name="Picture 6" descr="https://c1.staticflickr.com/3/2427/3774068738_e838bb690f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1369219"/>
            <a:ext cx="1853135" cy="277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14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358643" y="195486"/>
            <a:ext cx="6426714" cy="864000"/>
          </a:xfrm>
        </p:spPr>
        <p:txBody>
          <a:bodyPr>
            <a:noAutofit/>
          </a:bodyPr>
          <a:lstStyle/>
          <a:p>
            <a:pPr algn="r" rtl="1"/>
            <a:br>
              <a:rPr lang="he-IL" sz="3375" dirty="0"/>
            </a:br>
            <a:br>
              <a:rPr lang="he-IL" sz="3375" dirty="0"/>
            </a:br>
            <a:endParaRPr lang="en-US" sz="3375" dirty="0">
              <a:solidFill>
                <a:srgbClr val="FF0000"/>
              </a:solidFill>
            </a:endParaRPr>
          </a:p>
        </p:txBody>
      </p:sp>
      <p:sp>
        <p:nvSpPr>
          <p:cNvPr id="3" name="TextBox 2"/>
          <p:cNvSpPr txBox="1"/>
          <p:nvPr/>
        </p:nvSpPr>
        <p:spPr>
          <a:xfrm>
            <a:off x="3707904" y="2193708"/>
            <a:ext cx="3996444" cy="248209"/>
          </a:xfrm>
          <a:prstGeom prst="rect">
            <a:avLst/>
          </a:prstGeom>
          <a:noFill/>
        </p:spPr>
        <p:txBody>
          <a:bodyPr wrap="square" rtlCol="0">
            <a:spAutoFit/>
          </a:bodyPr>
          <a:lstStyle/>
          <a:p>
            <a:endParaRPr lang="en-US" sz="1013" dirty="0"/>
          </a:p>
        </p:txBody>
      </p:sp>
      <p:sp>
        <p:nvSpPr>
          <p:cNvPr id="8" name="TextBox 7"/>
          <p:cNvSpPr txBox="1"/>
          <p:nvPr/>
        </p:nvSpPr>
        <p:spPr>
          <a:xfrm>
            <a:off x="808638" y="2317812"/>
            <a:ext cx="7886701" cy="1631216"/>
          </a:xfrm>
          <a:prstGeom prst="rect">
            <a:avLst/>
          </a:prstGeom>
          <a:noFill/>
        </p:spPr>
        <p:txBody>
          <a:bodyPr wrap="square" rtlCol="0">
            <a:spAutoFit/>
          </a:bodyPr>
          <a:lstStyle/>
          <a:p>
            <a:pPr marL="171446" indent="-171446" algn="r" defTabSz="685783" rtl="1">
              <a:spcAft>
                <a:spcPts val="1200"/>
              </a:spcAft>
              <a:buClr>
                <a:srgbClr val="FFB040"/>
              </a:buClr>
              <a:buFont typeface="Wingdings" panose="05000000000000000000" pitchFamily="2" charset="2"/>
              <a:buChar char=""/>
            </a:pPr>
            <a:r>
              <a:rPr lang="he-IL" altLang="he-IL" sz="2000" dirty="0">
                <a:solidFill>
                  <a:srgbClr val="6D5E57"/>
                </a:solidFill>
                <a:latin typeface="Arial" panose="020B0604020202020204" pitchFamily="34" charset="0"/>
              </a:rPr>
              <a:t>    70% מהקרקעות החקלאיות משמשות את תעשיית הבשר</a:t>
            </a:r>
          </a:p>
          <a:p>
            <a:pPr marL="171446" indent="-171446" algn="r" defTabSz="685783" rtl="1">
              <a:spcAft>
                <a:spcPts val="1200"/>
              </a:spcAft>
              <a:buClr>
                <a:srgbClr val="FFB040"/>
              </a:buClr>
              <a:buFont typeface="Wingdings" panose="05000000000000000000" pitchFamily="2" charset="2"/>
              <a:buChar char=""/>
            </a:pPr>
            <a:r>
              <a:rPr lang="he-IL" altLang="he-IL" sz="2000" dirty="0">
                <a:solidFill>
                  <a:srgbClr val="6D5E57"/>
                </a:solidFill>
                <a:latin typeface="Arial" panose="020B0604020202020204" pitchFamily="34" charset="0"/>
              </a:rPr>
              <a:t>   מזון מן החי צורך יותר משאבים ממזון מן הצומח: פי 3-6 שטח, פי 25 דלק     </a:t>
            </a:r>
            <a:br>
              <a:rPr lang="en-US" altLang="he-IL" sz="2000" dirty="0">
                <a:solidFill>
                  <a:srgbClr val="6D5E57"/>
                </a:solidFill>
                <a:latin typeface="Arial" panose="020B0604020202020204" pitchFamily="34" charset="0"/>
              </a:rPr>
            </a:br>
            <a:r>
              <a:rPr lang="he-IL" altLang="he-IL" sz="2000" dirty="0">
                <a:solidFill>
                  <a:srgbClr val="6D5E57"/>
                </a:solidFill>
                <a:latin typeface="Arial" panose="020B0604020202020204" pitchFamily="34" charset="0"/>
              </a:rPr>
              <a:t>   ופי 10 מים בייצור לייצור קילו בשר לעומת קילו חיטה</a:t>
            </a:r>
          </a:p>
          <a:p>
            <a:pPr marL="171446" indent="-171446" algn="r" defTabSz="685783" rtl="1">
              <a:spcAft>
                <a:spcPts val="1200"/>
              </a:spcAft>
              <a:buClr>
                <a:srgbClr val="FFB040"/>
              </a:buClr>
              <a:buFont typeface="Wingdings" panose="05000000000000000000" pitchFamily="2" charset="2"/>
              <a:buChar char=""/>
            </a:pPr>
            <a:endParaRPr lang="he-IL" altLang="he-IL" sz="2000" dirty="0">
              <a:solidFill>
                <a:srgbClr val="6D5E57"/>
              </a:solidFill>
              <a:latin typeface="Arial" panose="020B0604020202020204" pitchFamily="34" charset="0"/>
            </a:endParaRPr>
          </a:p>
        </p:txBody>
      </p:sp>
      <p:sp>
        <p:nvSpPr>
          <p:cNvPr id="12" name="כותרת 1"/>
          <p:cNvSpPr txBox="1">
            <a:spLocks/>
          </p:cNvSpPr>
          <p:nvPr/>
        </p:nvSpPr>
        <p:spPr>
          <a:xfrm>
            <a:off x="808639" y="512572"/>
            <a:ext cx="7886700" cy="1681136"/>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6D5E57"/>
                </a:solidFill>
                <a:latin typeface="Tahoma" panose="020B0604030504040204" pitchFamily="34" charset="0"/>
                <a:ea typeface="Tahoma" panose="020B0604030504040204" pitchFamily="34" charset="0"/>
                <a:cs typeface="+mn-cs"/>
              </a:rPr>
              <a:t>קטניות טובות יותר לסביבה</a:t>
            </a:r>
          </a:p>
          <a:p>
            <a:pPr algn="r"/>
            <a:r>
              <a:rPr lang="he-IL" altLang="he-IL" sz="2800" b="1" dirty="0">
                <a:solidFill>
                  <a:srgbClr val="6D5E57"/>
                </a:solidFill>
                <a:latin typeface="Tahoma" panose="020B0604030504040204" pitchFamily="34" charset="0"/>
                <a:ea typeface="Tahoma" panose="020B0604030504040204" pitchFamily="34" charset="0"/>
                <a:cs typeface="+mn-cs"/>
              </a:rPr>
              <a:t>ייצור מזון מהחי צורך משאבים אדירים ביחס לייצור מזון מהצומח</a:t>
            </a:r>
          </a:p>
          <a:p>
            <a:pPr algn="r"/>
            <a:endParaRPr lang="en-US" sz="3200" b="1" dirty="0">
              <a:solidFill>
                <a:srgbClr val="6D5E57"/>
              </a:solidFill>
              <a:latin typeface="Tahoma" panose="020B0604030504040204" pitchFamily="34" charset="0"/>
              <a:ea typeface="Tahoma" panose="020B0604030504040204" pitchFamily="34" charset="0"/>
              <a:cs typeface="+mn-cs"/>
            </a:endParaRPr>
          </a:p>
        </p:txBody>
      </p:sp>
    </p:spTree>
    <p:extLst>
      <p:ext uri="{BB962C8B-B14F-4D97-AF65-F5344CB8AC3E}">
        <p14:creationId xmlns:p14="http://schemas.microsoft.com/office/powerpoint/2010/main" val="2340357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rtl="1"/>
            <a:r>
              <a:rPr lang="he-IL" sz="3200" b="1" dirty="0">
                <a:solidFill>
                  <a:schemeClr val="tx1">
                    <a:lumMod val="65000"/>
                    <a:lumOff val="35000"/>
                  </a:schemeClr>
                </a:solidFill>
              </a:rPr>
              <a:t>קטניות טובות יותר לבריאות </a:t>
            </a:r>
            <a:br>
              <a:rPr lang="he-IL" sz="3200" b="1" dirty="0">
                <a:solidFill>
                  <a:schemeClr val="tx1">
                    <a:lumMod val="65000"/>
                    <a:lumOff val="35000"/>
                  </a:schemeClr>
                </a:solidFill>
              </a:rPr>
            </a:br>
            <a:r>
              <a:rPr lang="he-IL" sz="2600" b="1" dirty="0">
                <a:solidFill>
                  <a:schemeClr val="tx1">
                    <a:lumMod val="65000"/>
                    <a:lumOff val="35000"/>
                  </a:schemeClr>
                </a:solidFill>
              </a:rPr>
              <a:t>בעלות ערך תזונתי גבוהה</a:t>
            </a:r>
            <a:endParaRPr lang="en-US" sz="2600" b="1" dirty="0">
              <a:solidFill>
                <a:schemeClr val="tx1">
                  <a:lumMod val="65000"/>
                  <a:lumOff val="35000"/>
                </a:schemeClr>
              </a:solidFill>
            </a:endParaRPr>
          </a:p>
        </p:txBody>
      </p:sp>
      <p:sp>
        <p:nvSpPr>
          <p:cNvPr id="3" name="מציין מיקום תוכן 2"/>
          <p:cNvSpPr>
            <a:spLocks noGrp="1"/>
          </p:cNvSpPr>
          <p:nvPr>
            <p:ph idx="1"/>
          </p:nvPr>
        </p:nvSpPr>
        <p:spPr/>
        <p:txBody>
          <a:bodyPr/>
          <a:lstStyle/>
          <a:p>
            <a:pPr algn="r" rtl="1">
              <a:spcAft>
                <a:spcPts val="1200"/>
              </a:spcAft>
              <a:buClr>
                <a:srgbClr val="FFB040"/>
              </a:buClr>
              <a:buFont typeface="Wingdings" panose="05000000000000000000" pitchFamily="2" charset="2"/>
              <a:buChar char=""/>
            </a:pPr>
            <a:r>
              <a:rPr lang="he-IL" sz="2000" dirty="0">
                <a:solidFill>
                  <a:srgbClr val="6D5E57"/>
                </a:solidFill>
                <a:cs typeface="+mn-cs"/>
              </a:rPr>
              <a:t>   קטניות הן מקור מרכזי לחלבונים מהצומח</a:t>
            </a:r>
          </a:p>
          <a:p>
            <a:pPr algn="r" rtl="1">
              <a:spcAft>
                <a:spcPts val="1200"/>
              </a:spcAft>
              <a:buClr>
                <a:srgbClr val="FFB040"/>
              </a:buClr>
              <a:buFont typeface="Wingdings" panose="05000000000000000000" pitchFamily="2" charset="2"/>
              <a:buChar char=""/>
            </a:pPr>
            <a:r>
              <a:rPr lang="he-IL" sz="2000" dirty="0">
                <a:solidFill>
                  <a:srgbClr val="6D5E57"/>
                </a:solidFill>
                <a:cs typeface="+mn-cs"/>
              </a:rPr>
              <a:t>   מכילות חלבון באיכות גבוהה מאוד וסיבים תזונתיים, עשירות בוויטמינים</a:t>
            </a:r>
            <a:br>
              <a:rPr lang="en-US" sz="2000" dirty="0">
                <a:solidFill>
                  <a:srgbClr val="6D5E57"/>
                </a:solidFill>
                <a:cs typeface="+mn-cs"/>
              </a:rPr>
            </a:br>
            <a:r>
              <a:rPr lang="he-IL" sz="2000" dirty="0">
                <a:solidFill>
                  <a:srgbClr val="6D5E57"/>
                </a:solidFill>
                <a:cs typeface="+mn-cs"/>
              </a:rPr>
              <a:t>   ומינרלים חיוניים, </a:t>
            </a:r>
            <a:r>
              <a:rPr lang="he-IL" sz="2000" dirty="0">
                <a:solidFill>
                  <a:srgbClr val="6D5E57"/>
                </a:solidFill>
              </a:rPr>
              <a:t>מופחתות קלוריות ודלות שומן</a:t>
            </a:r>
          </a:p>
          <a:p>
            <a:pPr algn="r" rtl="1"/>
            <a:endParaRPr lang="en-US" dirty="0">
              <a:solidFill>
                <a:schemeClr val="tx1">
                  <a:lumMod val="65000"/>
                  <a:lumOff val="35000"/>
                </a:schemeClr>
              </a:solidFill>
            </a:endParaRPr>
          </a:p>
        </p:txBody>
      </p:sp>
      <p:grpSp>
        <p:nvGrpSpPr>
          <p:cNvPr id="10" name="Group 9"/>
          <p:cNvGrpSpPr/>
          <p:nvPr/>
        </p:nvGrpSpPr>
        <p:grpSpPr>
          <a:xfrm>
            <a:off x="742349" y="3000971"/>
            <a:ext cx="7659301" cy="1031672"/>
            <a:chOff x="904157" y="2921197"/>
            <a:chExt cx="7659301" cy="1031672"/>
          </a:xfrm>
        </p:grpSpPr>
        <p:pic>
          <p:nvPicPr>
            <p:cNvPr id="4" name="Picture 4"/>
            <p:cNvPicPr>
              <a:picLocks noChangeAspect="1"/>
            </p:cNvPicPr>
            <p:nvPr/>
          </p:nvPicPr>
          <p:blipFill>
            <a:blip r:embed="rId3"/>
            <a:stretch>
              <a:fillRect/>
            </a:stretch>
          </p:blipFill>
          <p:spPr>
            <a:xfrm>
              <a:off x="4895851" y="2944417"/>
              <a:ext cx="1075459" cy="1008452"/>
            </a:xfrm>
            <a:prstGeom prst="rect">
              <a:avLst/>
            </a:prstGeom>
          </p:spPr>
        </p:pic>
        <p:pic>
          <p:nvPicPr>
            <p:cNvPr id="5" name="Picture 8"/>
            <p:cNvPicPr>
              <a:picLocks noChangeAspect="1"/>
            </p:cNvPicPr>
            <p:nvPr/>
          </p:nvPicPr>
          <p:blipFill>
            <a:blip r:embed="rId4"/>
            <a:stretch>
              <a:fillRect/>
            </a:stretch>
          </p:blipFill>
          <p:spPr>
            <a:xfrm>
              <a:off x="6216522" y="2921197"/>
              <a:ext cx="1067578" cy="1008452"/>
            </a:xfrm>
            <a:prstGeom prst="rect">
              <a:avLst/>
            </a:prstGeom>
          </p:spPr>
        </p:pic>
        <p:pic>
          <p:nvPicPr>
            <p:cNvPr id="6" name="Picture 7"/>
            <p:cNvPicPr>
              <a:picLocks noChangeAspect="1"/>
            </p:cNvPicPr>
            <p:nvPr/>
          </p:nvPicPr>
          <p:blipFill>
            <a:blip r:embed="rId5"/>
            <a:stretch>
              <a:fillRect/>
            </a:stretch>
          </p:blipFill>
          <p:spPr>
            <a:xfrm>
              <a:off x="7529312" y="2921197"/>
              <a:ext cx="1034146" cy="1008452"/>
            </a:xfrm>
            <a:prstGeom prst="rect">
              <a:avLst/>
            </a:prstGeom>
          </p:spPr>
        </p:pic>
        <p:pic>
          <p:nvPicPr>
            <p:cNvPr id="7" name="Picture 11"/>
            <p:cNvPicPr>
              <a:picLocks noChangeAspect="1"/>
            </p:cNvPicPr>
            <p:nvPr/>
          </p:nvPicPr>
          <p:blipFill>
            <a:blip r:embed="rId6"/>
            <a:stretch>
              <a:fillRect/>
            </a:stretch>
          </p:blipFill>
          <p:spPr>
            <a:xfrm>
              <a:off x="3563157" y="2921197"/>
              <a:ext cx="1087482" cy="1005840"/>
            </a:xfrm>
            <a:prstGeom prst="rect">
              <a:avLst/>
            </a:prstGeom>
          </p:spPr>
        </p:pic>
        <p:pic>
          <p:nvPicPr>
            <p:cNvPr id="8" name="Picture 12"/>
            <p:cNvPicPr>
              <a:picLocks noChangeAspect="1"/>
            </p:cNvPicPr>
            <p:nvPr/>
          </p:nvPicPr>
          <p:blipFill>
            <a:blip r:embed="rId7"/>
            <a:stretch>
              <a:fillRect/>
            </a:stretch>
          </p:blipFill>
          <p:spPr>
            <a:xfrm>
              <a:off x="2242325" y="2947029"/>
              <a:ext cx="1075096" cy="1005840"/>
            </a:xfrm>
            <a:prstGeom prst="rect">
              <a:avLst/>
            </a:prstGeom>
          </p:spPr>
        </p:pic>
        <p:pic>
          <p:nvPicPr>
            <p:cNvPr id="9" name="Picture 10"/>
            <p:cNvPicPr>
              <a:picLocks noChangeAspect="1"/>
            </p:cNvPicPr>
            <p:nvPr/>
          </p:nvPicPr>
          <p:blipFill>
            <a:blip r:embed="rId8"/>
            <a:stretch>
              <a:fillRect/>
            </a:stretch>
          </p:blipFill>
          <p:spPr>
            <a:xfrm>
              <a:off x="904157" y="2923809"/>
              <a:ext cx="1092432" cy="1005840"/>
            </a:xfrm>
            <a:prstGeom prst="rect">
              <a:avLst/>
            </a:prstGeom>
          </p:spPr>
        </p:pic>
      </p:grpSp>
    </p:spTree>
    <p:extLst>
      <p:ext uri="{BB962C8B-B14F-4D97-AF65-F5344CB8AC3E}">
        <p14:creationId xmlns:p14="http://schemas.microsoft.com/office/powerpoint/2010/main" val="399246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00527" y="1326972"/>
            <a:ext cx="8049489" cy="3442692"/>
          </a:xfrm>
        </p:spPr>
        <p:txBody>
          <a:bodyPr>
            <a:noAutofit/>
          </a:bodyPr>
          <a:lstStyle/>
          <a:p>
            <a:pPr marL="0" indent="0" algn="r" rtl="1">
              <a:lnSpc>
                <a:spcPct val="150000"/>
              </a:lnSpc>
              <a:spcAft>
                <a:spcPts val="1200"/>
              </a:spcAft>
              <a:buClr>
                <a:srgbClr val="FFB040"/>
              </a:buClr>
              <a:buNone/>
            </a:pPr>
            <a:r>
              <a:rPr lang="he-IL" dirty="0">
                <a:solidFill>
                  <a:srgbClr val="6D5E57"/>
                </a:solidFill>
              </a:rPr>
              <a:t>לקטניות ערך גליקמי נמוך, הן משחררות גלוקוז </a:t>
            </a:r>
            <a:br>
              <a:rPr lang="en-US" dirty="0">
                <a:solidFill>
                  <a:srgbClr val="6D5E57"/>
                </a:solidFill>
              </a:rPr>
            </a:br>
            <a:r>
              <a:rPr lang="he-IL" dirty="0">
                <a:solidFill>
                  <a:srgbClr val="6D5E57"/>
                </a:solidFill>
              </a:rPr>
              <a:t>באופן הדרגתי וכך שומרות על רמת סוכר נמוכה</a:t>
            </a:r>
            <a:br>
              <a:rPr lang="en-US" dirty="0">
                <a:solidFill>
                  <a:srgbClr val="6D5E57"/>
                </a:solidFill>
              </a:rPr>
            </a:br>
            <a:r>
              <a:rPr lang="he-IL" dirty="0">
                <a:solidFill>
                  <a:srgbClr val="6D5E57"/>
                </a:solidFill>
              </a:rPr>
              <a:t>ומאוזנת בדם לאורך זמן. </a:t>
            </a:r>
          </a:p>
          <a:p>
            <a:pPr marL="0" indent="0" algn="r" rtl="1">
              <a:lnSpc>
                <a:spcPct val="150000"/>
              </a:lnSpc>
              <a:spcAft>
                <a:spcPts val="1200"/>
              </a:spcAft>
              <a:buClr>
                <a:srgbClr val="FFB040"/>
              </a:buClr>
              <a:buNone/>
            </a:pPr>
            <a:r>
              <a:rPr lang="he-IL" sz="2400" b="1" dirty="0">
                <a:solidFill>
                  <a:srgbClr val="5C4942"/>
                </a:solidFill>
                <a:latin typeface="Tahoma" panose="020B0604030504040204" pitchFamily="34" charset="0"/>
                <a:ea typeface="Tahoma" panose="020B0604030504040204" pitchFamily="34" charset="0"/>
                <a:cs typeface="+mn-cs"/>
              </a:rPr>
              <a:t>התוצאה: תחושת שובע, מניעת השמנה ומניעת סוכרת</a:t>
            </a:r>
            <a:endParaRPr lang="en-US" sz="2400" b="1" dirty="0">
              <a:solidFill>
                <a:srgbClr val="5C4942"/>
              </a:solidFill>
              <a:latin typeface="Tahoma" panose="020B0604030504040204" pitchFamily="34" charset="0"/>
              <a:ea typeface="Tahoma" panose="020B0604030504040204" pitchFamily="34" charset="0"/>
              <a:cs typeface="+mn-cs"/>
            </a:endParaRPr>
          </a:p>
        </p:txBody>
      </p:sp>
      <p:sp>
        <p:nvSpPr>
          <p:cNvPr id="5" name="כותרת 1"/>
          <p:cNvSpPr txBox="1">
            <a:spLocks/>
          </p:cNvSpPr>
          <p:nvPr/>
        </p:nvSpPr>
        <p:spPr>
          <a:xfrm>
            <a:off x="794786" y="253654"/>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קטניות טובות יותר לבריאות </a:t>
            </a:r>
          </a:p>
          <a:p>
            <a:pPr algn="r"/>
            <a:r>
              <a:rPr lang="he-IL" sz="2600" b="1" dirty="0">
                <a:solidFill>
                  <a:srgbClr val="5C4942"/>
                </a:solidFill>
                <a:latin typeface="Tahoma" panose="020B0604030504040204" pitchFamily="34" charset="0"/>
                <a:ea typeface="Tahoma" panose="020B0604030504040204" pitchFamily="34" charset="0"/>
                <a:cs typeface="+mn-cs"/>
              </a:rPr>
              <a:t>תומכות בשמירה על משקל תקין </a:t>
            </a:r>
            <a:endParaRPr lang="en-US" sz="2600" b="1" dirty="0">
              <a:solidFill>
                <a:srgbClr val="5C4942"/>
              </a:solidFill>
              <a:latin typeface="Tahoma" panose="020B0604030504040204" pitchFamily="34" charset="0"/>
              <a:ea typeface="Tahoma" panose="020B0604030504040204" pitchFamily="34" charset="0"/>
              <a:cs typeface="+mn-cs"/>
            </a:endParaRPr>
          </a:p>
        </p:txBody>
      </p:sp>
      <p:pic>
        <p:nvPicPr>
          <p:cNvPr id="1026" name="Picture 2" descr="https://pixabay.com/static/uploads/photo/2012/04/18/20/17/scale-37772_960_7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6" y="750740"/>
            <a:ext cx="182626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9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639" y="3098715"/>
            <a:ext cx="3979942" cy="1714500"/>
          </a:xfrm>
          <a:prstGeom prst="rect">
            <a:avLst/>
          </a:prstGeom>
        </p:spPr>
      </p:pic>
      <p:sp>
        <p:nvSpPr>
          <p:cNvPr id="10" name="TextBox 9"/>
          <p:cNvSpPr txBox="1"/>
          <p:nvPr/>
        </p:nvSpPr>
        <p:spPr>
          <a:xfrm>
            <a:off x="794787" y="1519133"/>
            <a:ext cx="7886700" cy="2072362"/>
          </a:xfrm>
          <a:prstGeom prst="rect">
            <a:avLst/>
          </a:prstGeom>
          <a:noFill/>
        </p:spPr>
        <p:txBody>
          <a:bodyPr wrap="square" rtlCol="0">
            <a:spAutoFit/>
          </a:bodyPr>
          <a:lstStyle/>
          <a:p>
            <a:pPr algn="r" defTabSz="685783" rtl="1">
              <a:spcBef>
                <a:spcPts val="750"/>
              </a:spcBef>
              <a:spcAft>
                <a:spcPts val="1200"/>
              </a:spcAft>
              <a:buClr>
                <a:srgbClr val="FFB040"/>
              </a:buClr>
            </a:pPr>
            <a:r>
              <a:rPr lang="he-IL" sz="2400" dirty="0">
                <a:solidFill>
                  <a:srgbClr val="6D5E57"/>
                </a:solidFill>
                <a:latin typeface="Arial" panose="020B0604020202020204" pitchFamily="34" charset="0"/>
              </a:rPr>
              <a:t>"לקטניות יש תפקיד מכריע בייצור מזון בר קיימא ובתזונה בריאה, לכן העלאת המודעות לתועלותיהן של הקטניות עבור האנושות, אינה רק חובתנו, אלא גם אחריותנו העיקרית". </a:t>
            </a:r>
            <a:br>
              <a:rPr lang="en-US" sz="2100" dirty="0">
                <a:solidFill>
                  <a:srgbClr val="6D5E57"/>
                </a:solidFill>
                <a:latin typeface="Arial" panose="020B0604020202020204" pitchFamily="34" charset="0"/>
              </a:rPr>
            </a:br>
            <a:r>
              <a:rPr lang="he-IL" sz="2000" dirty="0">
                <a:solidFill>
                  <a:srgbClr val="6D5E57"/>
                </a:solidFill>
                <a:latin typeface="Arial" panose="020B0604020202020204" pitchFamily="34" charset="0"/>
              </a:rPr>
              <a:t>    ד"ר דה </a:t>
            </a:r>
            <a:r>
              <a:rPr lang="he-IL" sz="2000" dirty="0" err="1">
                <a:solidFill>
                  <a:srgbClr val="6D5E57"/>
                </a:solidFill>
                <a:latin typeface="Arial" panose="020B0604020202020204" pitchFamily="34" charset="0"/>
              </a:rPr>
              <a:t>סילבה</a:t>
            </a:r>
            <a:r>
              <a:rPr lang="he-IL" sz="2000" dirty="0">
                <a:solidFill>
                  <a:srgbClr val="6D5E57"/>
                </a:solidFill>
                <a:latin typeface="Arial" panose="020B0604020202020204" pitchFamily="34" charset="0"/>
              </a:rPr>
              <a:t>, ראש ארגון המזון והחקלאות של האו"ם</a:t>
            </a:r>
          </a:p>
          <a:p>
            <a:pPr marL="171446" indent="-171446" algn="r" defTabSz="685783" rtl="1">
              <a:spcBef>
                <a:spcPts val="750"/>
              </a:spcBef>
              <a:spcAft>
                <a:spcPts val="1200"/>
              </a:spcAft>
              <a:buClr>
                <a:srgbClr val="FFB040"/>
              </a:buClr>
              <a:buFont typeface="Wingdings" panose="05000000000000000000" pitchFamily="2" charset="2"/>
              <a:buChar char=""/>
            </a:pPr>
            <a:endParaRPr lang="he-IL" sz="2000" dirty="0">
              <a:solidFill>
                <a:srgbClr val="6D5E57"/>
              </a:solidFill>
              <a:latin typeface="Arial" panose="020B0604020202020204" pitchFamily="34" charset="0"/>
              <a:cs typeface="Arial" panose="020B0604020202020204" pitchFamily="34" charset="0"/>
            </a:endParaRPr>
          </a:p>
        </p:txBody>
      </p:sp>
      <p:sp>
        <p:nvSpPr>
          <p:cNvPr id="11" name="כותרת 1"/>
          <p:cNvSpPr txBox="1">
            <a:spLocks/>
          </p:cNvSpPr>
          <p:nvPr/>
        </p:nvSpPr>
        <p:spPr>
          <a:xfrm>
            <a:off x="508536" y="312802"/>
            <a:ext cx="8294206" cy="1206829"/>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rtl="1"/>
            <a:endParaRPr lang="en-US" sz="2400" b="1" dirty="0">
              <a:solidFill>
                <a:srgbClr val="FAAF40"/>
              </a:solidFill>
              <a:latin typeface="Tahoma" panose="020B0604030504040204" pitchFamily="34" charset="0"/>
              <a:ea typeface="Tahoma" panose="020B0604030504040204" pitchFamily="34" charset="0"/>
              <a:cs typeface="+mn-cs"/>
            </a:endParaRPr>
          </a:p>
        </p:txBody>
      </p:sp>
      <p:sp>
        <p:nvSpPr>
          <p:cNvPr id="6" name="כותרת 1"/>
          <p:cNvSpPr txBox="1">
            <a:spLocks/>
          </p:cNvSpPr>
          <p:nvPr/>
        </p:nvSpPr>
        <p:spPr>
          <a:xfrm>
            <a:off x="794786" y="253654"/>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קטניות טובות יותר לבריאות </a:t>
            </a:r>
          </a:p>
          <a:p>
            <a:pPr algn="r"/>
            <a:r>
              <a:rPr lang="he-IL" sz="2600" b="1" dirty="0">
                <a:solidFill>
                  <a:srgbClr val="5C4942"/>
                </a:solidFill>
                <a:latin typeface="Tahoma" panose="020B0604030504040204" pitchFamily="34" charset="0"/>
                <a:ea typeface="Tahoma" panose="020B0604030504040204" pitchFamily="34" charset="0"/>
                <a:cs typeface="+mn-cs"/>
              </a:rPr>
              <a:t>קטניות מונעות סרטן, סוכרת ומחלות לב וכלי דם</a:t>
            </a:r>
          </a:p>
        </p:txBody>
      </p:sp>
    </p:spTree>
    <p:extLst>
      <p:ext uri="{BB962C8B-B14F-4D97-AF65-F5344CB8AC3E}">
        <p14:creationId xmlns:p14="http://schemas.microsoft.com/office/powerpoint/2010/main" val="3378323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p:cNvSpPr txBox="1">
            <a:spLocks/>
          </p:cNvSpPr>
          <p:nvPr/>
        </p:nvSpPr>
        <p:spPr>
          <a:xfrm>
            <a:off x="794786" y="253654"/>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קטניות טובות יותר לכיס </a:t>
            </a:r>
          </a:p>
          <a:p>
            <a:pPr algn="r"/>
            <a:r>
              <a:rPr lang="he-IL" sz="2600" b="1" dirty="0">
                <a:solidFill>
                  <a:srgbClr val="5C4942"/>
                </a:solidFill>
                <a:latin typeface="Tahoma" panose="020B0604030504040204" pitchFamily="34" charset="0"/>
                <a:ea typeface="Tahoma" panose="020B0604030504040204" pitchFamily="34" charset="0"/>
                <a:cs typeface="+mn-cs"/>
              </a:rPr>
              <a:t>מקור זול וזמין של בחלבון איכותי</a:t>
            </a:r>
            <a:endParaRPr lang="en-US" sz="2600" b="1" dirty="0">
              <a:solidFill>
                <a:srgbClr val="5C4942"/>
              </a:solidFill>
              <a:latin typeface="Tahoma" panose="020B0604030504040204" pitchFamily="34" charset="0"/>
              <a:ea typeface="Tahoma" panose="020B0604030504040204" pitchFamily="34" charset="0"/>
              <a:cs typeface="+mn-cs"/>
            </a:endParaRPr>
          </a:p>
        </p:txBody>
      </p:sp>
      <p:graphicFrame>
        <p:nvGraphicFramePr>
          <p:cNvPr id="6" name="Content Placeholder 22"/>
          <p:cNvGraphicFramePr>
            <a:graphicFrameLocks/>
          </p:cNvGraphicFramePr>
          <p:nvPr>
            <p:extLst>
              <p:ext uri="{D42A27DB-BD31-4B8C-83A1-F6EECF244321}">
                <p14:modId xmlns:p14="http://schemas.microsoft.com/office/powerpoint/2010/main" val="3117597439"/>
              </p:ext>
            </p:extLst>
          </p:nvPr>
        </p:nvGraphicFramePr>
        <p:xfrm>
          <a:off x="409025" y="1543051"/>
          <a:ext cx="8272461" cy="2609090"/>
        </p:xfrm>
        <a:graphic>
          <a:graphicData uri="http://schemas.openxmlformats.org/drawingml/2006/table">
            <a:tbl>
              <a:tblPr/>
              <a:tblGrid>
                <a:gridCol w="994665">
                  <a:extLst>
                    <a:ext uri="{9D8B030D-6E8A-4147-A177-3AD203B41FA5}">
                      <a16:colId xmlns:a16="http://schemas.microsoft.com/office/drawing/2014/main" val="3834822915"/>
                    </a:ext>
                  </a:extLst>
                </a:gridCol>
                <a:gridCol w="994665">
                  <a:extLst>
                    <a:ext uri="{9D8B030D-6E8A-4147-A177-3AD203B41FA5}">
                      <a16:colId xmlns:a16="http://schemas.microsoft.com/office/drawing/2014/main" val="1784383671"/>
                    </a:ext>
                  </a:extLst>
                </a:gridCol>
                <a:gridCol w="994665">
                  <a:extLst>
                    <a:ext uri="{9D8B030D-6E8A-4147-A177-3AD203B41FA5}">
                      <a16:colId xmlns:a16="http://schemas.microsoft.com/office/drawing/2014/main" val="696094532"/>
                    </a:ext>
                  </a:extLst>
                </a:gridCol>
                <a:gridCol w="994665">
                  <a:extLst>
                    <a:ext uri="{9D8B030D-6E8A-4147-A177-3AD203B41FA5}">
                      <a16:colId xmlns:a16="http://schemas.microsoft.com/office/drawing/2014/main" val="783801561"/>
                    </a:ext>
                  </a:extLst>
                </a:gridCol>
                <a:gridCol w="994665">
                  <a:extLst>
                    <a:ext uri="{9D8B030D-6E8A-4147-A177-3AD203B41FA5}">
                      <a16:colId xmlns:a16="http://schemas.microsoft.com/office/drawing/2014/main" val="621452158"/>
                    </a:ext>
                  </a:extLst>
                </a:gridCol>
                <a:gridCol w="994665">
                  <a:extLst>
                    <a:ext uri="{9D8B030D-6E8A-4147-A177-3AD203B41FA5}">
                      <a16:colId xmlns:a16="http://schemas.microsoft.com/office/drawing/2014/main" val="4155356749"/>
                    </a:ext>
                  </a:extLst>
                </a:gridCol>
                <a:gridCol w="994665">
                  <a:extLst>
                    <a:ext uri="{9D8B030D-6E8A-4147-A177-3AD203B41FA5}">
                      <a16:colId xmlns:a16="http://schemas.microsoft.com/office/drawing/2014/main" val="752944462"/>
                    </a:ext>
                  </a:extLst>
                </a:gridCol>
                <a:gridCol w="1309806">
                  <a:extLst>
                    <a:ext uri="{9D8B030D-6E8A-4147-A177-3AD203B41FA5}">
                      <a16:colId xmlns:a16="http://schemas.microsoft.com/office/drawing/2014/main" val="3980609892"/>
                    </a:ext>
                  </a:extLst>
                </a:gridCol>
              </a:tblGrid>
              <a:tr h="196975">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000000"/>
                          </a:solidFill>
                          <a:effectLst/>
                          <a:latin typeface="Arial" panose="020B0604020202020204" pitchFamily="34" charset="0"/>
                          <a:cs typeface="+mn-cs"/>
                        </a:rPr>
                        <a:t>עדשים יבשים</a:t>
                      </a:r>
                      <a:endParaRPr kumimoji="0" lang="en-US" altLang="en-US" sz="1800" b="1" i="0" u="none" strike="noStrike" cap="none" normalizeH="0" baseline="0" dirty="0">
                        <a:ln>
                          <a:noFill/>
                        </a:ln>
                        <a:solidFill>
                          <a:srgbClr val="00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040">
                        <a:alpha val="40000"/>
                      </a:srgbClr>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000000"/>
                          </a:solidFill>
                          <a:effectLst/>
                          <a:latin typeface="Arial" panose="020B0604020202020204" pitchFamily="34" charset="0"/>
                          <a:cs typeface="+mn-cs"/>
                        </a:rPr>
                        <a:t>שבבי סויה</a:t>
                      </a:r>
                      <a:endParaRPr kumimoji="0" lang="en-US" altLang="en-US" sz="1800" b="1" i="0" u="none" strike="noStrike" cap="none" normalizeH="0" baseline="0" dirty="0">
                        <a:ln>
                          <a:noFill/>
                        </a:ln>
                        <a:solidFill>
                          <a:srgbClr val="00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040">
                        <a:alpha val="40000"/>
                      </a:srgbClr>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000000"/>
                          </a:solidFill>
                          <a:effectLst/>
                          <a:latin typeface="Arial" panose="020B0604020202020204" pitchFamily="34" charset="0"/>
                          <a:cs typeface="+mn-cs"/>
                        </a:rPr>
                        <a:t>טופו </a:t>
                      </a:r>
                      <a:endParaRPr kumimoji="0" lang="en-US" altLang="en-US" sz="1800" b="1" i="0" u="none" strike="noStrike" cap="none" normalizeH="0" baseline="0" dirty="0">
                        <a:ln>
                          <a:noFill/>
                        </a:ln>
                        <a:solidFill>
                          <a:srgbClr val="00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040">
                        <a:alpha val="40000"/>
                      </a:srgbClr>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err="1">
                          <a:ln>
                            <a:noFill/>
                          </a:ln>
                          <a:solidFill>
                            <a:srgbClr val="000000"/>
                          </a:solidFill>
                          <a:effectLst/>
                          <a:latin typeface="Arial" panose="020B0604020202020204" pitchFamily="34" charset="0"/>
                          <a:cs typeface="+mn-cs"/>
                        </a:rPr>
                        <a:t>סייטן</a:t>
                      </a:r>
                      <a:endParaRPr kumimoji="0" lang="en-US" altLang="en-US" sz="1800" b="1" i="0" u="none" strike="noStrike" cap="none" normalizeH="0" baseline="0" dirty="0">
                        <a:ln>
                          <a:noFill/>
                        </a:ln>
                        <a:solidFill>
                          <a:srgbClr val="00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040">
                        <a:alpha val="40000"/>
                      </a:srgbClr>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FF0000"/>
                          </a:solidFill>
                          <a:effectLst/>
                          <a:latin typeface="Arial" panose="020B0604020202020204" pitchFamily="34" charset="0"/>
                          <a:cs typeface="+mn-cs"/>
                        </a:rPr>
                        <a:t>חזה </a:t>
                      </a:r>
                    </a:p>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FF0000"/>
                          </a:solidFill>
                          <a:effectLst/>
                          <a:latin typeface="Arial" panose="020B0604020202020204" pitchFamily="34" charset="0"/>
                          <a:cs typeface="+mn-cs"/>
                        </a:rPr>
                        <a:t>עוף</a:t>
                      </a:r>
                      <a:endParaRPr kumimoji="0" lang="en-US" altLang="en-US" sz="1800" b="1" i="0" u="none" strike="noStrike" cap="none" normalizeH="0" baseline="0" dirty="0">
                        <a:ln>
                          <a:noFill/>
                        </a:ln>
                        <a:solidFill>
                          <a:srgbClr val="FF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040">
                        <a:alpha val="40000"/>
                      </a:srgbClr>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FF0000"/>
                          </a:solidFill>
                          <a:effectLst/>
                          <a:latin typeface="Arial" panose="020B0604020202020204" pitchFamily="34" charset="0"/>
                          <a:cs typeface="+mn-cs"/>
                        </a:rPr>
                        <a:t>בקר </a:t>
                      </a:r>
                    </a:p>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FF0000"/>
                          </a:solidFill>
                          <a:effectLst/>
                          <a:latin typeface="Arial" panose="020B0604020202020204" pitchFamily="34" charset="0"/>
                          <a:cs typeface="+mn-cs"/>
                        </a:rPr>
                        <a:t>טחון</a:t>
                      </a:r>
                      <a:endParaRPr kumimoji="0" lang="en-US" altLang="en-US" sz="1800" b="1" i="0" u="none" strike="noStrike" cap="none" normalizeH="0" baseline="0" dirty="0">
                        <a:ln>
                          <a:noFill/>
                        </a:ln>
                        <a:solidFill>
                          <a:srgbClr val="FF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040">
                        <a:alpha val="40000"/>
                      </a:srgbClr>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FF0000"/>
                          </a:solidFill>
                          <a:effectLst/>
                          <a:latin typeface="Arial" panose="020B0604020202020204" pitchFamily="34" charset="0"/>
                          <a:cs typeface="+mn-cs"/>
                        </a:rPr>
                        <a:t>הודו טחון</a:t>
                      </a:r>
                      <a:endParaRPr kumimoji="0" lang="en-US" altLang="en-US" sz="1800" b="1" i="0" u="none" strike="noStrike" cap="none" normalizeH="0" baseline="0" dirty="0">
                        <a:ln>
                          <a:noFill/>
                        </a:ln>
                        <a:solidFill>
                          <a:srgbClr val="FF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040">
                        <a:alpha val="40000"/>
                      </a:srgbClr>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kern="1200" cap="none" normalizeH="0" baseline="0" dirty="0">
                          <a:ln>
                            <a:noFill/>
                          </a:ln>
                          <a:solidFill>
                            <a:srgbClr val="000000"/>
                          </a:solidFill>
                          <a:effectLst/>
                          <a:latin typeface="Arial" panose="020B0604020202020204" pitchFamily="34" charset="0"/>
                          <a:ea typeface="+mn-ea"/>
                          <a:cs typeface="Arial" panose="020B0604020202020204" pitchFamily="34" charset="0"/>
                        </a:rPr>
                        <a:t>ל-100 גרם </a:t>
                      </a:r>
                      <a:endParaRPr kumimoji="0" lang="en-US" altLang="en-US" sz="1800" b="0" i="0" u="none" strike="noStrike" cap="none" normalizeH="0" baseline="0" dirty="0">
                        <a:ln>
                          <a:noFill/>
                        </a:ln>
                        <a:solidFill>
                          <a:srgbClr val="00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040">
                        <a:alpha val="40000"/>
                      </a:srgbClr>
                    </a:solidFill>
                  </a:tcPr>
                </a:tc>
                <a:extLst>
                  <a:ext uri="{0D108BD9-81ED-4DB2-BD59-A6C34878D82A}">
                    <a16:rowId xmlns:a16="http://schemas.microsoft.com/office/drawing/2014/main" val="1830506264"/>
                  </a:ext>
                </a:extLst>
              </a:tr>
              <a:tr h="752100">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cs typeface="+mn-cs"/>
                        </a:rPr>
                        <a:t>0.99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cs typeface="+mn-cs"/>
                        </a:rPr>
                        <a:t>1.9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cs typeface="+mn-cs"/>
                        </a:rPr>
                        <a:t>3</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mn-cs"/>
                        </a:rPr>
                        <a:t>2.98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Arial" panose="020B0604020202020204" pitchFamily="34" charset="0"/>
                          <a:cs typeface="+mn-cs"/>
                        </a:rPr>
                        <a:t>3.5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Arial" panose="020B0604020202020204" pitchFamily="34" charset="0"/>
                          <a:cs typeface="+mn-cs"/>
                        </a:rPr>
                        <a:t>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Arial" panose="020B0604020202020204" pitchFamily="34" charset="0"/>
                          <a:cs typeface="+mn-cs"/>
                        </a:rPr>
                        <a:t>3.5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000000"/>
                          </a:solidFill>
                          <a:effectLst/>
                          <a:latin typeface="Arial" panose="020B0604020202020204" pitchFamily="34" charset="0"/>
                          <a:cs typeface="+mn-cs"/>
                        </a:rPr>
                        <a:t>מחיר (ש"ח)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51506065"/>
                  </a:ext>
                </a:extLst>
              </a:tr>
              <a:tr h="654175">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cs typeface="+mn-cs"/>
                        </a:rPr>
                        <a:t>26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cs typeface="+mn-cs"/>
                        </a:rPr>
                        <a:t>50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cs typeface="+mn-cs"/>
                        </a:rPr>
                        <a:t>15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cs typeface="+mn-cs"/>
                        </a:rPr>
                        <a:t>25.5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Arial" panose="020B0604020202020204" pitchFamily="34" charset="0"/>
                          <a:cs typeface="+mn-cs"/>
                        </a:rPr>
                        <a:t>22.5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Arial" panose="020B0604020202020204" pitchFamily="34" charset="0"/>
                          <a:cs typeface="+mn-cs"/>
                        </a:rPr>
                        <a:t>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Arial" panose="020B0604020202020204" pitchFamily="34" charset="0"/>
                          <a:cs typeface="+mn-cs"/>
                        </a:rPr>
                        <a:t>15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000000"/>
                          </a:solidFill>
                          <a:effectLst/>
                          <a:latin typeface="Arial" panose="020B0604020202020204" pitchFamily="34" charset="0"/>
                          <a:cs typeface="+mn-cs"/>
                        </a:rPr>
                        <a:t>כמות חלבון (גרם)</a:t>
                      </a:r>
                      <a:endParaRPr kumimoji="0" lang="en-US" altLang="en-US" sz="1800" b="1" i="0" u="none" strike="noStrike" cap="none" normalizeH="0" baseline="0" dirty="0">
                        <a:ln>
                          <a:noFill/>
                        </a:ln>
                        <a:solidFill>
                          <a:srgbClr val="00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89992557"/>
                  </a:ext>
                </a:extLst>
              </a:tr>
              <a:tr h="654175">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cs typeface="+mn-cs"/>
                        </a:rPr>
                        <a:t>3.8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cs typeface="+mn-cs"/>
                        </a:rPr>
                        <a:t>3.8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cs typeface="+mn-cs"/>
                        </a:rPr>
                        <a:t>20.0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cs typeface="+mn-cs"/>
                        </a:rPr>
                        <a:t>11.7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Arial" panose="020B0604020202020204" pitchFamily="34" charset="0"/>
                          <a:cs typeface="+mn-cs"/>
                        </a:rPr>
                        <a:t>15.6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Arial" panose="020B0604020202020204" pitchFamily="34" charset="0"/>
                          <a:cs typeface="+mn-cs"/>
                        </a:rPr>
                        <a:t>22.2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Arial" panose="020B0604020202020204" pitchFamily="34" charset="0"/>
                          <a:cs typeface="+mn-cs"/>
                        </a:rPr>
                        <a:t>23.3</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r" rtl="1">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r" rtl="1">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r" rtl="1">
                        <a:spcBef>
                          <a:spcPct val="20000"/>
                        </a:spcBef>
                        <a:defRPr>
                          <a:solidFill>
                            <a:schemeClr val="tx1"/>
                          </a:solidFill>
                          <a:latin typeface="Arial" panose="020B0604020202020204" pitchFamily="34" charset="0"/>
                          <a:cs typeface="Arial" panose="020B0604020202020204" pitchFamily="34" charset="0"/>
                        </a:defRPr>
                      </a:lvl4pPr>
                      <a:lvl5pPr marL="2057400" indent="-228600" algn="r" rtl="1">
                        <a:spcBef>
                          <a:spcPct val="20000"/>
                        </a:spcBef>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altLang="en-US" sz="1800" b="1" i="0" u="none" strike="noStrike" cap="none" normalizeH="0" baseline="0" dirty="0">
                          <a:ln>
                            <a:noFill/>
                          </a:ln>
                          <a:solidFill>
                            <a:srgbClr val="000000"/>
                          </a:solidFill>
                          <a:effectLst/>
                          <a:latin typeface="Arial" panose="020B0604020202020204" pitchFamily="34" charset="0"/>
                          <a:cs typeface="+mn-cs"/>
                        </a:rPr>
                        <a:t>אגורות לגרם חלבון</a:t>
                      </a:r>
                      <a:endParaRPr kumimoji="0" lang="en-US" altLang="en-US" sz="1800" b="1" i="0" u="none" strike="noStrike" cap="none" normalizeH="0" baseline="0" dirty="0">
                        <a:ln>
                          <a:noFill/>
                        </a:ln>
                        <a:solidFill>
                          <a:srgbClr val="000000"/>
                        </a:solidFill>
                        <a:effectLst/>
                        <a:latin typeface="Arial" panose="020B0604020202020204" pitchFamily="34" charset="0"/>
                        <a:cs typeface="+mn-cs"/>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78650072"/>
                  </a:ext>
                </a:extLst>
              </a:tr>
            </a:tbl>
          </a:graphicData>
        </a:graphic>
      </p:graphicFrame>
    </p:spTree>
    <p:extLst>
      <p:ext uri="{BB962C8B-B14F-4D97-AF65-F5344CB8AC3E}">
        <p14:creationId xmlns:p14="http://schemas.microsoft.com/office/powerpoint/2010/main" val="1186952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cstate="print">
            <a:extLst>
              <a:ext uri="{28A0092B-C50C-407E-A947-70E740481C1C}">
                <a14:useLocalDpi xmlns:a14="http://schemas.microsoft.com/office/drawing/2010/main" val="0"/>
              </a:ext>
            </a:extLst>
          </a:blip>
          <a:srcRect b="13105"/>
          <a:stretch/>
        </p:blipFill>
        <p:spPr>
          <a:xfrm>
            <a:off x="1806908" y="3197186"/>
            <a:ext cx="4990432" cy="1557439"/>
          </a:xfrm>
          <a:prstGeom prst="rect">
            <a:avLst/>
          </a:prstGeom>
        </p:spPr>
      </p:pic>
      <p:sp>
        <p:nvSpPr>
          <p:cNvPr id="3" name="מציין מיקום תוכן 2"/>
          <p:cNvSpPr>
            <a:spLocks noGrp="1"/>
          </p:cNvSpPr>
          <p:nvPr>
            <p:ph idx="1"/>
          </p:nvPr>
        </p:nvSpPr>
        <p:spPr>
          <a:xfrm>
            <a:off x="443346" y="1113588"/>
            <a:ext cx="8091054" cy="2862318"/>
          </a:xfrm>
        </p:spPr>
        <p:txBody>
          <a:bodyPr>
            <a:noAutofit/>
          </a:bodyPr>
          <a:lstStyle/>
          <a:p>
            <a:pPr algn="r" rtl="1">
              <a:lnSpc>
                <a:spcPct val="100000"/>
              </a:lnSpc>
              <a:spcAft>
                <a:spcPts val="1200"/>
              </a:spcAft>
              <a:buClr>
                <a:srgbClr val="FFB040"/>
              </a:buClr>
              <a:buFont typeface="Wingdings" panose="05000000000000000000" pitchFamily="2" charset="2"/>
              <a:buChar char=""/>
            </a:pPr>
            <a:r>
              <a:rPr lang="en-US" b="1" dirty="0">
                <a:solidFill>
                  <a:srgbClr val="6D5E57"/>
                </a:solidFill>
              </a:rPr>
              <a:t>   </a:t>
            </a:r>
            <a:r>
              <a:rPr lang="he-IL" dirty="0">
                <a:solidFill>
                  <a:srgbClr val="6D5E57"/>
                </a:solidFill>
              </a:rPr>
              <a:t>בעלות ערך גליקמי נמוך, שומרות על רמת סוכר נמוכה בדם לאורך זמן</a:t>
            </a:r>
            <a:br>
              <a:rPr lang="en-US" dirty="0">
                <a:solidFill>
                  <a:srgbClr val="6D5E57"/>
                </a:solidFill>
              </a:rPr>
            </a:br>
            <a:r>
              <a:rPr lang="he-IL" dirty="0">
                <a:solidFill>
                  <a:srgbClr val="6D5E57"/>
                </a:solidFill>
              </a:rPr>
              <a:t>    ומונעות היפוגליקמיה</a:t>
            </a:r>
          </a:p>
          <a:p>
            <a:pPr algn="r" rtl="1">
              <a:lnSpc>
                <a:spcPct val="100000"/>
              </a:lnSpc>
              <a:spcAft>
                <a:spcPts val="1200"/>
              </a:spcAft>
              <a:buClr>
                <a:srgbClr val="FFB040"/>
              </a:buClr>
              <a:buFont typeface="Wingdings" panose="05000000000000000000" pitchFamily="2" charset="2"/>
              <a:buChar char=""/>
            </a:pPr>
            <a:r>
              <a:rPr lang="en-US" dirty="0">
                <a:solidFill>
                  <a:srgbClr val="6D5E57"/>
                </a:solidFill>
              </a:rPr>
              <a:t>   </a:t>
            </a:r>
            <a:r>
              <a:rPr lang="he-IL" dirty="0" err="1">
                <a:solidFill>
                  <a:srgbClr val="6D5E57"/>
                </a:solidFill>
              </a:rPr>
              <a:t>הליזין</a:t>
            </a:r>
            <a:r>
              <a:rPr lang="he-IL" dirty="0">
                <a:solidFill>
                  <a:srgbClr val="6D5E57"/>
                </a:solidFill>
              </a:rPr>
              <a:t> בקטניות מגביר את הצמיחה אצל ילדים, מסייע בתפקוד המעיים</a:t>
            </a:r>
            <a:br>
              <a:rPr lang="en-US" dirty="0">
                <a:solidFill>
                  <a:srgbClr val="6D5E57"/>
                </a:solidFill>
              </a:rPr>
            </a:br>
            <a:r>
              <a:rPr lang="he-IL" dirty="0">
                <a:solidFill>
                  <a:srgbClr val="6D5E57"/>
                </a:solidFill>
              </a:rPr>
              <a:t>    ומשפר תיאבון</a:t>
            </a:r>
          </a:p>
          <a:p>
            <a:pPr algn="r" rtl="1">
              <a:lnSpc>
                <a:spcPct val="100000"/>
              </a:lnSpc>
              <a:spcAft>
                <a:spcPts val="1200"/>
              </a:spcAft>
              <a:buClr>
                <a:srgbClr val="FFB040"/>
              </a:buClr>
              <a:buFont typeface="Wingdings" panose="05000000000000000000" pitchFamily="2" charset="2"/>
              <a:buChar char=""/>
            </a:pPr>
            <a:r>
              <a:rPr lang="en-US" dirty="0">
                <a:solidFill>
                  <a:srgbClr val="6D5E57"/>
                </a:solidFill>
              </a:rPr>
              <a:t>  </a:t>
            </a:r>
            <a:r>
              <a:rPr lang="he-IL" dirty="0">
                <a:solidFill>
                  <a:srgbClr val="6D5E57"/>
                </a:solidFill>
              </a:rPr>
              <a:t>ויטמין 1</a:t>
            </a:r>
            <a:r>
              <a:rPr lang="en-US" dirty="0">
                <a:solidFill>
                  <a:srgbClr val="6D5E57"/>
                </a:solidFill>
              </a:rPr>
              <a:t>B</a:t>
            </a:r>
            <a:r>
              <a:rPr lang="he-IL" dirty="0">
                <a:solidFill>
                  <a:srgbClr val="6D5E57"/>
                </a:solidFill>
              </a:rPr>
              <a:t> ו- 3</a:t>
            </a:r>
            <a:r>
              <a:rPr lang="en-US" dirty="0">
                <a:solidFill>
                  <a:srgbClr val="6D5E57"/>
                </a:solidFill>
              </a:rPr>
              <a:t>B</a:t>
            </a:r>
            <a:r>
              <a:rPr lang="he-IL" dirty="0">
                <a:solidFill>
                  <a:srgbClr val="6D5E57"/>
                </a:solidFill>
              </a:rPr>
              <a:t> המצוי בקטניות מסייע לילדים עם בעיות למידה</a:t>
            </a:r>
            <a:br>
              <a:rPr lang="en-US" dirty="0">
                <a:solidFill>
                  <a:srgbClr val="6D5E57"/>
                </a:solidFill>
              </a:rPr>
            </a:br>
            <a:r>
              <a:rPr lang="he-IL" dirty="0">
                <a:solidFill>
                  <a:srgbClr val="6D5E57"/>
                </a:solidFill>
              </a:rPr>
              <a:t>   והתנהגות, ומחזק את הזיכרון</a:t>
            </a:r>
            <a:endParaRPr lang="en-US" dirty="0">
              <a:solidFill>
                <a:srgbClr val="6D5E57"/>
              </a:solidFill>
            </a:endParaRPr>
          </a:p>
        </p:txBody>
      </p:sp>
      <p:sp>
        <p:nvSpPr>
          <p:cNvPr id="5" name="כותרת 1"/>
          <p:cNvSpPr txBox="1">
            <a:spLocks/>
          </p:cNvSpPr>
          <p:nvPr/>
        </p:nvSpPr>
        <p:spPr>
          <a:xfrm>
            <a:off x="808639" y="119416"/>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קטניות מקדמות למידה</a:t>
            </a:r>
            <a:endParaRPr lang="en-US" sz="3200" b="1" dirty="0">
              <a:solidFill>
                <a:srgbClr val="5C4942"/>
              </a:solidFill>
              <a:latin typeface="Tahoma" panose="020B0604030504040204" pitchFamily="34" charset="0"/>
              <a:ea typeface="Tahoma" panose="020B0604030504040204" pitchFamily="34" charset="0"/>
              <a:cs typeface="+mn-cs"/>
            </a:endParaRPr>
          </a:p>
        </p:txBody>
      </p:sp>
    </p:spTree>
    <p:extLst>
      <p:ext uri="{BB962C8B-B14F-4D97-AF65-F5344CB8AC3E}">
        <p14:creationId xmlns:p14="http://schemas.microsoft.com/office/powerpoint/2010/main" val="1814648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54" y="2039903"/>
            <a:ext cx="3462746" cy="969088"/>
          </a:xfrm>
          <a:prstGeom prst="rect">
            <a:avLst/>
          </a:prstGeom>
        </p:spPr>
      </p:pic>
      <p:pic>
        <p:nvPicPr>
          <p:cNvPr id="4"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350" y="1842203"/>
            <a:ext cx="2943000" cy="1364489"/>
          </a:xfrm>
          <a:prstGeom prst="rect">
            <a:avLst/>
          </a:prstGeom>
        </p:spPr>
      </p:pic>
      <p:sp>
        <p:nvSpPr>
          <p:cNvPr id="5" name="כותרת 1"/>
          <p:cNvSpPr txBox="1">
            <a:spLocks/>
          </p:cNvSpPr>
          <p:nvPr/>
        </p:nvSpPr>
        <p:spPr>
          <a:xfrm>
            <a:off x="628650" y="273844"/>
            <a:ext cx="7886700" cy="994172"/>
          </a:xfrm>
          <a:prstGeom prst="rect">
            <a:avLst/>
          </a:prstGeom>
        </p:spPr>
        <p:txBody>
          <a:bodyPr vert="horz" lIns="91440" tIns="45720" rIns="91440" bIns="45720" rtlCol="0" anchor="b">
            <a:normAutofit/>
          </a:bodyPr>
          <a:lstStyle>
            <a:lvl1pPr algn="ctr" defTabSz="685783" rtl="0" eaLnBrk="1" latinLnBrk="0" hangingPunct="1">
              <a:lnSpc>
                <a:spcPct val="90000"/>
              </a:lnSpc>
              <a:spcBef>
                <a:spcPct val="0"/>
              </a:spcBef>
              <a:buNone/>
              <a:defRPr sz="4500" kern="1200">
                <a:solidFill>
                  <a:schemeClr val="tx1"/>
                </a:solidFill>
                <a:latin typeface="Arial" panose="020B0604020202020204" pitchFamily="34" charset="0"/>
                <a:ea typeface="+mj-ea"/>
                <a:cs typeface="Arial" panose="020B0604020202020204" pitchFamily="34" charset="0"/>
              </a:defRPr>
            </a:lvl1pPr>
          </a:lstStyle>
          <a:p>
            <a:pPr algn="r"/>
            <a:r>
              <a:rPr lang="he-IL" sz="3200" b="1" dirty="0">
                <a:solidFill>
                  <a:schemeClr val="tx1">
                    <a:lumMod val="65000"/>
                    <a:lumOff val="35000"/>
                  </a:schemeClr>
                </a:solidFill>
              </a:rPr>
              <a:t>תזונת ילדים - המלצות ורגולציה של המדינה</a:t>
            </a:r>
            <a:endParaRPr lang="en-US" sz="3200" b="1" dirty="0">
              <a:solidFill>
                <a:schemeClr val="tx1">
                  <a:lumMod val="65000"/>
                  <a:lumOff val="35000"/>
                </a:schemeClr>
              </a:solidFill>
            </a:endParaRPr>
          </a:p>
        </p:txBody>
      </p:sp>
    </p:spTree>
    <p:extLst>
      <p:ext uri="{BB962C8B-B14F-4D97-AF65-F5344CB8AC3E}">
        <p14:creationId xmlns:p14="http://schemas.microsoft.com/office/powerpoint/2010/main" val="3489567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84909" y="903544"/>
            <a:ext cx="8021782" cy="4428492"/>
          </a:xfrm>
        </p:spPr>
        <p:txBody>
          <a:bodyPr>
            <a:normAutofit/>
          </a:bodyPr>
          <a:lstStyle/>
          <a:p>
            <a:pPr marL="0" indent="0" algn="r" rtl="1">
              <a:lnSpc>
                <a:spcPct val="150000"/>
              </a:lnSpc>
              <a:buNone/>
            </a:pPr>
            <a:r>
              <a:rPr lang="he-IL" sz="2000" dirty="0">
                <a:solidFill>
                  <a:srgbClr val="5C4942"/>
                </a:solidFill>
              </a:rPr>
              <a:t>"קיים קשר הדוק בין </a:t>
            </a:r>
            <a:r>
              <a:rPr lang="he-IL" sz="2000" b="1" dirty="0">
                <a:solidFill>
                  <a:srgbClr val="5C4942"/>
                </a:solidFill>
              </a:rPr>
              <a:t>תזונת הילד </a:t>
            </a:r>
            <a:r>
              <a:rPr lang="he-IL" sz="2000" dirty="0">
                <a:solidFill>
                  <a:srgbClr val="5C4942"/>
                </a:solidFill>
              </a:rPr>
              <a:t>לבין מיצוי פוטנציאל הגדילה שלו, </a:t>
            </a:r>
            <a:r>
              <a:rPr lang="he-IL" sz="2000" b="1" dirty="0">
                <a:solidFill>
                  <a:srgbClr val="5C4942"/>
                </a:solidFill>
              </a:rPr>
              <a:t>התפתחותו הפיזית, הקוגניטיבית והרגשית, בריאותו ויכולת הלמידה </a:t>
            </a:r>
            <a:r>
              <a:rPr lang="he-IL" sz="2000" dirty="0">
                <a:solidFill>
                  <a:srgbClr val="5C4942"/>
                </a:solidFill>
              </a:rPr>
              <a:t>שלו. </a:t>
            </a:r>
            <a:r>
              <a:rPr lang="he-IL" sz="2000" b="1" dirty="0">
                <a:solidFill>
                  <a:srgbClr val="5C4942"/>
                </a:solidFill>
              </a:rPr>
              <a:t>תזונה בריאה קשורה לבריאות טובה </a:t>
            </a:r>
            <a:r>
              <a:rPr lang="he-IL" sz="2000" dirty="0">
                <a:solidFill>
                  <a:srgbClr val="5C4942"/>
                </a:solidFill>
              </a:rPr>
              <a:t>יותר במהלך החיים; מההיריון דרך הילדות, הבגרות והזקנה. קשרים אלו תורמים לפיתוח ההון האנושי הבריאותי והחברתי של האוכלוסייה בישראל" </a:t>
            </a:r>
          </a:p>
          <a:p>
            <a:pPr marL="0" indent="0" algn="r" rtl="1">
              <a:buNone/>
            </a:pPr>
            <a:endParaRPr lang="he-IL" dirty="0">
              <a:solidFill>
                <a:schemeClr val="accent1">
                  <a:lumMod val="75000"/>
                </a:schemeClr>
              </a:solidFill>
            </a:endParaRPr>
          </a:p>
          <a:p>
            <a:pPr marL="0" indent="0" algn="r" rtl="1">
              <a:buNone/>
            </a:pPr>
            <a:r>
              <a:rPr lang="he-IL" sz="1600" dirty="0">
                <a:solidFill>
                  <a:srgbClr val="6D5E57"/>
                </a:solidFill>
              </a:rPr>
              <a:t>מתוך: "לאכול ולגדול בצהרונים, גילאים 10-3 שנים"</a:t>
            </a:r>
          </a:p>
          <a:p>
            <a:pPr marL="0" indent="0" algn="r" rtl="1">
              <a:buNone/>
            </a:pPr>
            <a:r>
              <a:rPr lang="he-IL" sz="1600" dirty="0">
                <a:solidFill>
                  <a:srgbClr val="6D5E57"/>
                </a:solidFill>
              </a:rPr>
              <a:t>הנחיות משרד הבריאות תזונת ילדים בצהרונים ובמסגרות חינוכיות אחרות, יוני 2015</a:t>
            </a:r>
            <a:endParaRPr lang="en-US" sz="1600" dirty="0">
              <a:solidFill>
                <a:srgbClr val="6D5E57"/>
              </a:solidFill>
            </a:endParaRPr>
          </a:p>
          <a:p>
            <a:pPr marL="0" indent="0" algn="r" rtl="1">
              <a:buNone/>
            </a:pPr>
            <a:endParaRPr lang="en-US" dirty="0"/>
          </a:p>
        </p:txBody>
      </p:sp>
    </p:spTree>
    <p:extLst>
      <p:ext uri="{BB962C8B-B14F-4D97-AF65-F5344CB8AC3E}">
        <p14:creationId xmlns:p14="http://schemas.microsoft.com/office/powerpoint/2010/main" val="276144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p:cNvSpPr>
          <p:nvPr/>
        </p:nvSpPr>
        <p:spPr>
          <a:xfrm>
            <a:off x="285750" y="169584"/>
            <a:ext cx="8441594" cy="1206829"/>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rtl="1"/>
            <a:r>
              <a:rPr lang="he-IL" sz="3200" b="1" dirty="0">
                <a:solidFill>
                  <a:srgbClr val="5C4942"/>
                </a:solidFill>
                <a:latin typeface="Tahoma" panose="020B0604030504040204" pitchFamily="34" charset="0"/>
                <a:ea typeface="Tahoma" panose="020B0604030504040204" pitchFamily="34" charset="0"/>
                <a:cs typeface="+mn-cs"/>
              </a:rPr>
              <a:t>המלצות תזונתיות במוסדות חינוך</a:t>
            </a:r>
          </a:p>
          <a:p>
            <a:pPr algn="r" rtl="1"/>
            <a:r>
              <a:rPr lang="he-IL" sz="2000" b="1" dirty="0">
                <a:solidFill>
                  <a:srgbClr val="5C4942"/>
                </a:solidFill>
                <a:latin typeface="Tahoma" panose="020B0604030504040204" pitchFamily="34" charset="0"/>
                <a:ea typeface="Tahoma" panose="020B0604030504040204" pitchFamily="34" charset="0"/>
                <a:cs typeface="+mn-cs"/>
              </a:rPr>
              <a:t>חוזר מנכ"ל משרד החינוך  4.4.16  "הזנה וחינוך לתזונה נכונה במוסדות החינוך"</a:t>
            </a:r>
            <a:endParaRPr lang="en-US" sz="2000" b="1" dirty="0">
              <a:solidFill>
                <a:srgbClr val="5C4942"/>
              </a:solidFill>
              <a:latin typeface="Tahoma" panose="020B0604030504040204" pitchFamily="34" charset="0"/>
              <a:ea typeface="Tahoma" panose="020B0604030504040204" pitchFamily="34" charset="0"/>
              <a:cs typeface="+mn-cs"/>
            </a:endParaRPr>
          </a:p>
        </p:txBody>
      </p:sp>
      <p:grpSp>
        <p:nvGrpSpPr>
          <p:cNvPr id="5" name="Group 4"/>
          <p:cNvGrpSpPr/>
          <p:nvPr/>
        </p:nvGrpSpPr>
        <p:grpSpPr>
          <a:xfrm>
            <a:off x="1746065" y="1376413"/>
            <a:ext cx="6855769" cy="3071566"/>
            <a:chOff x="1871575" y="1476158"/>
            <a:chExt cx="6855769" cy="3071566"/>
          </a:xfrm>
        </p:grpSpPr>
        <p:pic>
          <p:nvPicPr>
            <p:cNvPr id="3" name="Picture 2"/>
            <p:cNvPicPr>
              <a:picLocks noChangeAspect="1"/>
            </p:cNvPicPr>
            <p:nvPr/>
          </p:nvPicPr>
          <p:blipFill rotWithShape="1">
            <a:blip r:embed="rId3"/>
            <a:srcRect l="39716" t="20189" r="13921" b="43254"/>
            <a:stretch/>
          </p:blipFill>
          <p:spPr>
            <a:xfrm>
              <a:off x="1871575" y="1476158"/>
              <a:ext cx="6855769" cy="3040782"/>
            </a:xfrm>
            <a:prstGeom prst="rect">
              <a:avLst/>
            </a:prstGeom>
          </p:spPr>
        </p:pic>
        <p:sp>
          <p:nvSpPr>
            <p:cNvPr id="2" name="Rectangle 1"/>
            <p:cNvSpPr/>
            <p:nvPr/>
          </p:nvSpPr>
          <p:spPr>
            <a:xfrm>
              <a:off x="3293458" y="3900361"/>
              <a:ext cx="5308376" cy="647363"/>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9200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2709601" y="1349247"/>
            <a:ext cx="5895384" cy="3156998"/>
          </a:xfrm>
        </p:spPr>
        <p:txBody>
          <a:bodyPr>
            <a:normAutofit fontScale="92500" lnSpcReduction="20000"/>
          </a:bodyPr>
          <a:lstStyle/>
          <a:p>
            <a:pPr marL="0" indent="0" algn="r" rtl="1">
              <a:lnSpc>
                <a:spcPct val="100000"/>
              </a:lnSpc>
              <a:spcAft>
                <a:spcPts val="1200"/>
              </a:spcAft>
              <a:buClr>
                <a:srgbClr val="FFB040"/>
              </a:buClr>
              <a:buNone/>
            </a:pPr>
            <a:r>
              <a:rPr lang="he-IL" sz="2200" dirty="0">
                <a:solidFill>
                  <a:srgbClr val="6D5E57"/>
                </a:solidFill>
              </a:rPr>
              <a:t>פעילויות חווייתיות לפני תחילת הגשת הקטניות</a:t>
            </a:r>
            <a:r>
              <a:rPr lang="en-US" sz="2200" dirty="0">
                <a:solidFill>
                  <a:srgbClr val="6D5E57"/>
                </a:solidFill>
              </a:rPr>
              <a:t>:</a:t>
            </a:r>
            <a:r>
              <a:rPr lang="he-IL" sz="2200" dirty="0">
                <a:solidFill>
                  <a:srgbClr val="6D5E57"/>
                </a:solidFill>
              </a:rPr>
              <a:t> </a:t>
            </a:r>
          </a:p>
          <a:p>
            <a:pPr algn="r" rtl="1">
              <a:lnSpc>
                <a:spcPct val="100000"/>
              </a:lnSpc>
              <a:spcAft>
                <a:spcPts val="1200"/>
              </a:spcAft>
              <a:buClr>
                <a:srgbClr val="FFB040"/>
              </a:buClr>
              <a:buFont typeface="Wingdings" panose="05000000000000000000" pitchFamily="2" charset="2"/>
              <a:buChar char=""/>
            </a:pPr>
            <a:r>
              <a:rPr lang="he-IL" sz="2200" dirty="0">
                <a:solidFill>
                  <a:srgbClr val="6D5E57"/>
                </a:solidFill>
              </a:rPr>
              <a:t>   הכנת מאכלי קטניות שונים עם הילדים </a:t>
            </a:r>
            <a:br>
              <a:rPr lang="en-US" sz="2200" dirty="0">
                <a:solidFill>
                  <a:srgbClr val="6D5E57"/>
                </a:solidFill>
              </a:rPr>
            </a:br>
            <a:r>
              <a:rPr lang="he-IL" sz="2200" dirty="0">
                <a:solidFill>
                  <a:srgbClr val="6D5E57"/>
                </a:solidFill>
              </a:rPr>
              <a:t>   (חומוס, מרק...)</a:t>
            </a:r>
          </a:p>
          <a:p>
            <a:pPr algn="r" rtl="1">
              <a:lnSpc>
                <a:spcPct val="100000"/>
              </a:lnSpc>
              <a:spcAft>
                <a:spcPts val="1200"/>
              </a:spcAft>
              <a:buClr>
                <a:srgbClr val="FFB040"/>
              </a:buClr>
              <a:buFont typeface="Wingdings" panose="05000000000000000000" pitchFamily="2" charset="2"/>
              <a:buChar char=""/>
            </a:pPr>
            <a:r>
              <a:rPr lang="he-IL" sz="2200" dirty="0">
                <a:solidFill>
                  <a:srgbClr val="6D5E57"/>
                </a:solidFill>
              </a:rPr>
              <a:t>   הנבטה של מש או עדשים למאכל</a:t>
            </a:r>
          </a:p>
          <a:p>
            <a:pPr algn="r" rtl="1">
              <a:lnSpc>
                <a:spcPct val="100000"/>
              </a:lnSpc>
              <a:spcAft>
                <a:spcPts val="1200"/>
              </a:spcAft>
              <a:buClr>
                <a:srgbClr val="FFB040"/>
              </a:buClr>
              <a:buFont typeface="Wingdings" panose="05000000000000000000" pitchFamily="2" charset="2"/>
              <a:buChar char=""/>
            </a:pPr>
            <a:r>
              <a:rPr lang="he-IL" sz="2200" dirty="0">
                <a:solidFill>
                  <a:srgbClr val="6D5E57"/>
                </a:solidFill>
              </a:rPr>
              <a:t>   משחקים עם קטניות – הכרות, מיון</a:t>
            </a:r>
          </a:p>
          <a:p>
            <a:pPr marL="0" indent="0" algn="r" rtl="1">
              <a:lnSpc>
                <a:spcPct val="100000"/>
              </a:lnSpc>
              <a:spcAft>
                <a:spcPts val="1200"/>
              </a:spcAft>
              <a:buClr>
                <a:srgbClr val="FFB040"/>
              </a:buClr>
              <a:buNone/>
            </a:pPr>
            <a:r>
              <a:rPr lang="he-IL" b="1" dirty="0">
                <a:solidFill>
                  <a:srgbClr val="5C4942"/>
                </a:solidFill>
              </a:rPr>
              <a:t>בעתיד: חפשו את ערכת הקטניות של יום שני ללא בשר במאגר הממוחשב לתכניות חינוכיות חיצוניות במערכת החינוך!!</a:t>
            </a:r>
            <a:endParaRPr lang="en-US" b="1" dirty="0">
              <a:solidFill>
                <a:srgbClr val="5C4942"/>
              </a:solidFill>
            </a:endParaRPr>
          </a:p>
        </p:txBody>
      </p:sp>
      <p:sp>
        <p:nvSpPr>
          <p:cNvPr id="6" name="כותרת 1"/>
          <p:cNvSpPr txBox="1">
            <a:spLocks/>
          </p:cNvSpPr>
          <p:nvPr/>
        </p:nvSpPr>
        <p:spPr>
          <a:xfrm>
            <a:off x="433138" y="35192"/>
            <a:ext cx="8294206" cy="1206829"/>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err="1">
                <a:solidFill>
                  <a:srgbClr val="5C4942"/>
                </a:solidFill>
                <a:latin typeface="Tahoma" panose="020B0604030504040204" pitchFamily="34" charset="0"/>
                <a:ea typeface="Tahoma" panose="020B0604030504040204" pitchFamily="34" charset="0"/>
                <a:cs typeface="+mn-cs"/>
              </a:rPr>
              <a:t>הנגשת</a:t>
            </a:r>
            <a:r>
              <a:rPr lang="he-IL" sz="3200" b="1" dirty="0">
                <a:solidFill>
                  <a:srgbClr val="5C4942"/>
                </a:solidFill>
                <a:latin typeface="Tahoma" panose="020B0604030504040204" pitchFamily="34" charset="0"/>
                <a:ea typeface="Tahoma" panose="020B0604030504040204" pitchFamily="34" charset="0"/>
                <a:cs typeface="+mn-cs"/>
              </a:rPr>
              <a:t> קטניות לילדים – זה בידיים שלנו!</a:t>
            </a:r>
            <a:endParaRPr lang="en-US" sz="2400" b="1" dirty="0">
              <a:solidFill>
                <a:srgbClr val="5C4942"/>
              </a:solidFill>
              <a:latin typeface="Tahoma" panose="020B0604030504040204" pitchFamily="34" charset="0"/>
              <a:ea typeface="Tahoma" panose="020B0604030504040204" pitchFamily="34" charset="0"/>
              <a:cs typeface="+mn-cs"/>
            </a:endParaRPr>
          </a:p>
        </p:txBody>
      </p:sp>
      <p:pic>
        <p:nvPicPr>
          <p:cNvPr id="7"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921" y="1571624"/>
            <a:ext cx="1698025" cy="2266951"/>
          </a:xfrm>
          <a:prstGeom prst="rect">
            <a:avLst/>
          </a:prstGeom>
        </p:spPr>
      </p:pic>
    </p:spTree>
    <p:extLst>
      <p:ext uri="{BB962C8B-B14F-4D97-AF65-F5344CB8AC3E}">
        <p14:creationId xmlns:p14="http://schemas.microsoft.com/office/powerpoint/2010/main" val="91488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sz="3200" b="1" dirty="0">
                <a:solidFill>
                  <a:schemeClr val="tx1">
                    <a:lumMod val="65000"/>
                    <a:lumOff val="35000"/>
                  </a:schemeClr>
                </a:solidFill>
              </a:rPr>
              <a:t>הכרות עם הקטניות</a:t>
            </a:r>
            <a:endParaRPr lang="en-US" sz="3200" b="1" dirty="0">
              <a:solidFill>
                <a:schemeClr val="tx1">
                  <a:lumMod val="65000"/>
                  <a:lumOff val="35000"/>
                </a:schemeClr>
              </a:solidFill>
            </a:endParaRPr>
          </a:p>
        </p:txBody>
      </p:sp>
      <p:pic>
        <p:nvPicPr>
          <p:cNvPr id="4" name="Picture 11"/>
          <p:cNvPicPr>
            <a:picLocks noGrp="1" noChangeAspect="1"/>
          </p:cNvPicPr>
          <p:nvPr>
            <p:ph idx="1"/>
          </p:nvPr>
        </p:nvPicPr>
        <p:blipFill>
          <a:blip r:embed="rId3"/>
          <a:stretch>
            <a:fillRect/>
          </a:stretch>
        </p:blipFill>
        <p:spPr>
          <a:xfrm>
            <a:off x="2218463" y="2919968"/>
            <a:ext cx="1479038" cy="1368000"/>
          </a:xfrm>
          <a:prstGeom prst="rect">
            <a:avLst/>
          </a:prstGeom>
        </p:spPr>
      </p:pic>
      <p:pic>
        <p:nvPicPr>
          <p:cNvPr id="5" name="Picture 12"/>
          <p:cNvPicPr>
            <a:picLocks noChangeAspect="1"/>
          </p:cNvPicPr>
          <p:nvPr/>
        </p:nvPicPr>
        <p:blipFill>
          <a:blip r:embed="rId4"/>
          <a:stretch>
            <a:fillRect/>
          </a:stretch>
        </p:blipFill>
        <p:spPr>
          <a:xfrm>
            <a:off x="523043" y="2921413"/>
            <a:ext cx="1466038" cy="1371600"/>
          </a:xfrm>
          <a:prstGeom prst="rect">
            <a:avLst/>
          </a:prstGeom>
        </p:spPr>
      </p:pic>
      <p:pic>
        <p:nvPicPr>
          <p:cNvPr id="6" name="Picture 10"/>
          <p:cNvPicPr>
            <a:picLocks noChangeAspect="1"/>
          </p:cNvPicPr>
          <p:nvPr/>
        </p:nvPicPr>
        <p:blipFill>
          <a:blip r:embed="rId5"/>
          <a:stretch>
            <a:fillRect/>
          </a:stretch>
        </p:blipFill>
        <p:spPr>
          <a:xfrm>
            <a:off x="502818" y="1432542"/>
            <a:ext cx="1489683" cy="1371600"/>
          </a:xfrm>
          <a:prstGeom prst="rect">
            <a:avLst/>
          </a:prstGeom>
        </p:spPr>
      </p:pic>
      <p:pic>
        <p:nvPicPr>
          <p:cNvPr id="7" name="Picture 3"/>
          <p:cNvPicPr>
            <a:picLocks noChangeAspect="1"/>
          </p:cNvPicPr>
          <p:nvPr/>
        </p:nvPicPr>
        <p:blipFill>
          <a:blip r:embed="rId6"/>
          <a:stretch>
            <a:fillRect/>
          </a:stretch>
        </p:blipFill>
        <p:spPr>
          <a:xfrm>
            <a:off x="2182564" y="1466219"/>
            <a:ext cx="1433744" cy="1371600"/>
          </a:xfrm>
          <a:prstGeom prst="rect">
            <a:avLst/>
          </a:prstGeom>
        </p:spPr>
      </p:pic>
      <p:pic>
        <p:nvPicPr>
          <p:cNvPr id="8" name="Picture 9"/>
          <p:cNvPicPr>
            <a:picLocks noChangeAspect="1"/>
          </p:cNvPicPr>
          <p:nvPr/>
        </p:nvPicPr>
        <p:blipFill>
          <a:blip r:embed="rId7"/>
          <a:stretch>
            <a:fillRect/>
          </a:stretch>
        </p:blipFill>
        <p:spPr>
          <a:xfrm>
            <a:off x="3732056" y="1410308"/>
            <a:ext cx="1466038" cy="1371600"/>
          </a:xfrm>
          <a:prstGeom prst="rect">
            <a:avLst/>
          </a:prstGeom>
        </p:spPr>
      </p:pic>
      <p:pic>
        <p:nvPicPr>
          <p:cNvPr id="9" name="Picture 5"/>
          <p:cNvPicPr>
            <a:picLocks noChangeAspect="1"/>
          </p:cNvPicPr>
          <p:nvPr/>
        </p:nvPicPr>
        <p:blipFill>
          <a:blip r:embed="rId8"/>
          <a:stretch>
            <a:fillRect/>
          </a:stretch>
        </p:blipFill>
        <p:spPr>
          <a:xfrm>
            <a:off x="3878067" y="2933529"/>
            <a:ext cx="1461245" cy="1371600"/>
          </a:xfrm>
          <a:prstGeom prst="rect">
            <a:avLst/>
          </a:prstGeom>
        </p:spPr>
      </p:pic>
      <p:pic>
        <p:nvPicPr>
          <p:cNvPr id="10" name="Picture 4"/>
          <p:cNvPicPr>
            <a:picLocks noChangeAspect="1"/>
          </p:cNvPicPr>
          <p:nvPr/>
        </p:nvPicPr>
        <p:blipFill>
          <a:blip r:embed="rId9"/>
          <a:stretch>
            <a:fillRect/>
          </a:stretch>
        </p:blipFill>
        <p:spPr>
          <a:xfrm>
            <a:off x="5449206" y="1381537"/>
            <a:ext cx="1462737" cy="1371600"/>
          </a:xfrm>
          <a:prstGeom prst="rect">
            <a:avLst/>
          </a:prstGeom>
        </p:spPr>
      </p:pic>
      <p:pic>
        <p:nvPicPr>
          <p:cNvPr id="11" name="Picture 8"/>
          <p:cNvPicPr>
            <a:picLocks noChangeAspect="1"/>
          </p:cNvPicPr>
          <p:nvPr/>
        </p:nvPicPr>
        <p:blipFill>
          <a:blip r:embed="rId10"/>
          <a:stretch>
            <a:fillRect/>
          </a:stretch>
        </p:blipFill>
        <p:spPr>
          <a:xfrm>
            <a:off x="5504744" y="2884280"/>
            <a:ext cx="1452018" cy="1371600"/>
          </a:xfrm>
          <a:prstGeom prst="rect">
            <a:avLst/>
          </a:prstGeom>
        </p:spPr>
      </p:pic>
      <p:pic>
        <p:nvPicPr>
          <p:cNvPr id="12" name="Picture 7"/>
          <p:cNvPicPr>
            <a:picLocks noChangeAspect="1"/>
          </p:cNvPicPr>
          <p:nvPr/>
        </p:nvPicPr>
        <p:blipFill>
          <a:blip r:embed="rId11"/>
          <a:stretch>
            <a:fillRect/>
          </a:stretch>
        </p:blipFill>
        <p:spPr>
          <a:xfrm>
            <a:off x="7261077" y="1351352"/>
            <a:ext cx="1406546" cy="1371600"/>
          </a:xfrm>
          <a:prstGeom prst="rect">
            <a:avLst/>
          </a:prstGeom>
        </p:spPr>
      </p:pic>
      <p:pic>
        <p:nvPicPr>
          <p:cNvPr id="13" name="Picture 6"/>
          <p:cNvPicPr>
            <a:picLocks noChangeAspect="1"/>
          </p:cNvPicPr>
          <p:nvPr/>
        </p:nvPicPr>
        <p:blipFill>
          <a:blip r:embed="rId12"/>
          <a:stretch>
            <a:fillRect/>
          </a:stretch>
        </p:blipFill>
        <p:spPr>
          <a:xfrm>
            <a:off x="7257057" y="2860130"/>
            <a:ext cx="1534024" cy="1371600"/>
          </a:xfrm>
          <a:prstGeom prst="rect">
            <a:avLst/>
          </a:prstGeom>
        </p:spPr>
      </p:pic>
    </p:spTree>
    <p:extLst>
      <p:ext uri="{BB962C8B-B14F-4D97-AF65-F5344CB8AC3E}">
        <p14:creationId xmlns:p14="http://schemas.microsoft.com/office/powerpoint/2010/main" val="4143435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65106" y="2677763"/>
            <a:ext cx="1665887" cy="276999"/>
          </a:xfrm>
          <a:prstGeom prst="rect">
            <a:avLst/>
          </a:prstGeom>
          <a:noFill/>
        </p:spPr>
        <p:txBody>
          <a:bodyPr wrap="square" rtlCol="0">
            <a:spAutoFit/>
          </a:bodyPr>
          <a:lstStyle/>
          <a:p>
            <a:r>
              <a:rPr lang="he-IL" sz="1200" dirty="0">
                <a:solidFill>
                  <a:schemeClr val="bg1"/>
                </a:solidFill>
              </a:rPr>
              <a:t>צילום: </a:t>
            </a:r>
            <a:r>
              <a:rPr lang="en-US" sz="1200" dirty="0">
                <a:solidFill>
                  <a:schemeClr val="bg1"/>
                </a:solidFill>
              </a:rPr>
              <a:t>Jeremy Keith</a:t>
            </a:r>
          </a:p>
        </p:txBody>
      </p:sp>
      <p:sp>
        <p:nvSpPr>
          <p:cNvPr id="9" name="כותרת 1"/>
          <p:cNvSpPr txBox="1">
            <a:spLocks/>
          </p:cNvSpPr>
          <p:nvPr/>
        </p:nvSpPr>
        <p:spPr>
          <a:xfrm>
            <a:off x="529391" y="174618"/>
            <a:ext cx="8294206" cy="1206829"/>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he-IL" sz="3200" b="1" dirty="0">
                <a:solidFill>
                  <a:srgbClr val="5C4942"/>
                </a:solidFill>
                <a:latin typeface="Tahoma" panose="020B0604030504040204" pitchFamily="34" charset="0"/>
                <a:ea typeface="Tahoma" panose="020B0604030504040204" pitchFamily="34" charset="0"/>
                <a:cs typeface="+mn-cs"/>
              </a:rPr>
              <a:t>מבנה ארוחת הצהריים – סדר ההגשה כן קובע!</a:t>
            </a:r>
            <a:endParaRPr lang="en-US" sz="2400" b="1" dirty="0">
              <a:solidFill>
                <a:srgbClr val="5C4942"/>
              </a:solidFill>
              <a:latin typeface="Tahoma" panose="020B0604030504040204" pitchFamily="34" charset="0"/>
              <a:ea typeface="Tahoma" panose="020B0604030504040204" pitchFamily="34" charset="0"/>
              <a:cs typeface="+mn-cs"/>
            </a:endParaRPr>
          </a:p>
        </p:txBody>
      </p:sp>
      <p:pic>
        <p:nvPicPr>
          <p:cNvPr id="4" name="Picture 3"/>
          <p:cNvPicPr>
            <a:picLocks noChangeAspect="1"/>
          </p:cNvPicPr>
          <p:nvPr/>
        </p:nvPicPr>
        <p:blipFill>
          <a:blip r:embed="rId3"/>
          <a:stretch>
            <a:fillRect/>
          </a:stretch>
        </p:blipFill>
        <p:spPr>
          <a:xfrm>
            <a:off x="2265106" y="1353222"/>
            <a:ext cx="4387813" cy="2926080"/>
          </a:xfrm>
          <a:prstGeom prst="rect">
            <a:avLst/>
          </a:prstGeom>
        </p:spPr>
      </p:pic>
    </p:spTree>
    <p:extLst>
      <p:ext uri="{BB962C8B-B14F-4D97-AF65-F5344CB8AC3E}">
        <p14:creationId xmlns:p14="http://schemas.microsoft.com/office/powerpoint/2010/main" val="2536637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2240683" y="1367231"/>
            <a:ext cx="6210690" cy="2214246"/>
          </a:xfrm>
        </p:spPr>
        <p:txBody>
          <a:bodyPr>
            <a:normAutofit fontScale="92500" lnSpcReduction="20000"/>
          </a:bodyPr>
          <a:lstStyle/>
          <a:p>
            <a:pPr algn="r" rtl="1">
              <a:lnSpc>
                <a:spcPct val="110000"/>
              </a:lnSpc>
              <a:spcAft>
                <a:spcPts val="1200"/>
              </a:spcAft>
              <a:buClr>
                <a:srgbClr val="FFB040"/>
              </a:buClr>
              <a:buFont typeface="Wingdings" panose="05000000000000000000" pitchFamily="2" charset="2"/>
              <a:buChar char=""/>
            </a:pPr>
            <a:r>
              <a:rPr lang="en-US" sz="1900" b="1" dirty="0">
                <a:solidFill>
                  <a:srgbClr val="6D5E57"/>
                </a:solidFill>
              </a:rPr>
              <a:t>   </a:t>
            </a:r>
            <a:r>
              <a:rPr lang="he-IL" sz="2200" dirty="0">
                <a:solidFill>
                  <a:srgbClr val="6D5E57"/>
                </a:solidFill>
              </a:rPr>
              <a:t>תיווך מילולי</a:t>
            </a:r>
          </a:p>
          <a:p>
            <a:pPr algn="r" rtl="1">
              <a:lnSpc>
                <a:spcPct val="110000"/>
              </a:lnSpc>
              <a:spcAft>
                <a:spcPts val="1200"/>
              </a:spcAft>
              <a:buClr>
                <a:srgbClr val="FFB040"/>
              </a:buClr>
              <a:buFont typeface="Wingdings" panose="05000000000000000000" pitchFamily="2" charset="2"/>
              <a:buChar char=""/>
            </a:pPr>
            <a:r>
              <a:rPr lang="en-US" sz="2200" dirty="0">
                <a:solidFill>
                  <a:srgbClr val="6D5E57"/>
                </a:solidFill>
              </a:rPr>
              <a:t>   </a:t>
            </a:r>
            <a:r>
              <a:rPr lang="he-IL" sz="2200" dirty="0">
                <a:solidFill>
                  <a:srgbClr val="6D5E57"/>
                </a:solidFill>
              </a:rPr>
              <a:t>תיווך של הקשרים חווייתיים</a:t>
            </a:r>
          </a:p>
          <a:p>
            <a:pPr algn="r" rtl="1">
              <a:lnSpc>
                <a:spcPct val="110000"/>
              </a:lnSpc>
              <a:spcAft>
                <a:spcPts val="1200"/>
              </a:spcAft>
              <a:buClr>
                <a:srgbClr val="FFB040"/>
              </a:buClr>
              <a:buFont typeface="Wingdings" panose="05000000000000000000" pitchFamily="2" charset="2"/>
              <a:buChar char=""/>
            </a:pPr>
            <a:r>
              <a:rPr lang="en-US" sz="2200" dirty="0">
                <a:solidFill>
                  <a:srgbClr val="6D5E57"/>
                </a:solidFill>
              </a:rPr>
              <a:t>   </a:t>
            </a:r>
            <a:r>
              <a:rPr lang="he-IL" sz="2200" dirty="0">
                <a:solidFill>
                  <a:srgbClr val="6D5E57"/>
                </a:solidFill>
              </a:rPr>
              <a:t>תיווך חושי</a:t>
            </a:r>
          </a:p>
          <a:p>
            <a:pPr algn="r" rtl="1">
              <a:lnSpc>
                <a:spcPct val="110000"/>
              </a:lnSpc>
              <a:spcAft>
                <a:spcPts val="1200"/>
              </a:spcAft>
              <a:buClr>
                <a:srgbClr val="FFB040"/>
              </a:buClr>
              <a:buFont typeface="Wingdings" panose="05000000000000000000" pitchFamily="2" charset="2"/>
              <a:buChar char=""/>
            </a:pPr>
            <a:r>
              <a:rPr lang="he-IL" sz="2200" dirty="0">
                <a:solidFill>
                  <a:srgbClr val="6D5E57"/>
                </a:solidFill>
              </a:rPr>
              <a:t>   דוגמא אישית – לאכול יחד</a:t>
            </a:r>
          </a:p>
          <a:p>
            <a:endParaRPr lang="en-US" b="1" dirty="0">
              <a:solidFill>
                <a:schemeClr val="accent1">
                  <a:lumMod val="75000"/>
                </a:schemeClr>
              </a:solidFill>
            </a:endParaRPr>
          </a:p>
        </p:txBody>
      </p:sp>
      <p:sp>
        <p:nvSpPr>
          <p:cNvPr id="5" name="TextBox 4"/>
          <p:cNvSpPr txBox="1"/>
          <p:nvPr/>
        </p:nvSpPr>
        <p:spPr>
          <a:xfrm>
            <a:off x="1577947" y="4027540"/>
            <a:ext cx="7147656" cy="523220"/>
          </a:xfrm>
          <a:prstGeom prst="rect">
            <a:avLst/>
          </a:prstGeom>
          <a:noFill/>
        </p:spPr>
        <p:txBody>
          <a:bodyPr wrap="square" rtlCol="0">
            <a:spAutoFit/>
          </a:bodyPr>
          <a:lstStyle/>
          <a:p>
            <a:pPr algn="ctr"/>
            <a:r>
              <a:rPr lang="he-IL" sz="2800" dirty="0">
                <a:solidFill>
                  <a:srgbClr val="5C4942"/>
                </a:solidFill>
                <a:latin typeface="Tahoma" panose="020B0604030504040204" pitchFamily="34" charset="0"/>
                <a:ea typeface="Tahoma" panose="020B0604030504040204" pitchFamily="34" charset="0"/>
              </a:rPr>
              <a:t>התיווך שלך הוא שיקבע אם הילדים יאכלו קטניות</a:t>
            </a:r>
          </a:p>
        </p:txBody>
      </p:sp>
      <p:sp>
        <p:nvSpPr>
          <p:cNvPr id="7" name="כותרת 1"/>
          <p:cNvSpPr txBox="1">
            <a:spLocks/>
          </p:cNvSpPr>
          <p:nvPr/>
        </p:nvSpPr>
        <p:spPr>
          <a:xfrm>
            <a:off x="356136" y="160402"/>
            <a:ext cx="8294206" cy="1206829"/>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תיווך זה שם המשחק</a:t>
            </a:r>
            <a:endParaRPr lang="en-US" sz="2400" b="1" dirty="0">
              <a:solidFill>
                <a:srgbClr val="5C4942"/>
              </a:solidFill>
              <a:latin typeface="Tahoma" panose="020B0604030504040204" pitchFamily="34" charset="0"/>
              <a:ea typeface="Tahoma" panose="020B0604030504040204" pitchFamily="34" charset="0"/>
              <a:cs typeface="+mn-cs"/>
            </a:endParaRPr>
          </a:p>
        </p:txBody>
      </p:sp>
      <p:pic>
        <p:nvPicPr>
          <p:cNvPr id="8" name="Picture 7"/>
          <p:cNvPicPr>
            <a:picLocks noChangeAspect="1"/>
          </p:cNvPicPr>
          <p:nvPr/>
        </p:nvPicPr>
        <p:blipFill>
          <a:blip r:embed="rId3"/>
          <a:stretch>
            <a:fillRect/>
          </a:stretch>
        </p:blipFill>
        <p:spPr>
          <a:xfrm>
            <a:off x="564176" y="1061309"/>
            <a:ext cx="4113574" cy="2743200"/>
          </a:xfrm>
          <a:prstGeom prst="rect">
            <a:avLst/>
          </a:prstGeom>
        </p:spPr>
      </p:pic>
    </p:spTree>
    <p:extLst>
      <p:ext uri="{BB962C8B-B14F-4D97-AF65-F5344CB8AC3E}">
        <p14:creationId xmlns:p14="http://schemas.microsoft.com/office/powerpoint/2010/main" val="1610239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64104" y="1367231"/>
            <a:ext cx="3586238" cy="2092881"/>
          </a:xfrm>
          <a:prstGeom prst="rect">
            <a:avLst/>
          </a:prstGeom>
          <a:noFill/>
        </p:spPr>
        <p:txBody>
          <a:bodyPr wrap="none" rtlCol="0">
            <a:spAutoFit/>
          </a:bodyPr>
          <a:lstStyle/>
          <a:p>
            <a:pPr marL="171446" indent="-171446" algn="r" defTabSz="685783" rtl="1">
              <a:spcBef>
                <a:spcPts val="750"/>
              </a:spcBef>
              <a:spcAft>
                <a:spcPts val="1200"/>
              </a:spcAft>
              <a:buClr>
                <a:srgbClr val="FFB040"/>
              </a:buClr>
              <a:buFont typeface="Wingdings" panose="05000000000000000000" pitchFamily="2" charset="2"/>
              <a:buChar char=""/>
            </a:pPr>
            <a:r>
              <a:rPr lang="he-IL" sz="1900" b="1" dirty="0">
                <a:solidFill>
                  <a:srgbClr val="6D5E57"/>
                </a:solidFill>
                <a:latin typeface="Arial" panose="020B0604020202020204" pitchFamily="34" charset="0"/>
                <a:cs typeface="Arial" panose="020B0604020202020204" pitchFamily="34" charset="0"/>
              </a:rPr>
              <a:t>   </a:t>
            </a:r>
            <a:r>
              <a:rPr lang="he-IL" sz="2000" dirty="0">
                <a:solidFill>
                  <a:srgbClr val="6D5E57"/>
                </a:solidFill>
                <a:latin typeface="Arial" panose="020B0604020202020204" pitchFamily="34" charset="0"/>
                <a:cs typeface="Arial" panose="020B0604020202020204" pitchFamily="34" charset="0"/>
              </a:rPr>
              <a:t>מקור מצוין לחלבון וסיבים </a:t>
            </a:r>
          </a:p>
          <a:p>
            <a:pPr marL="171446" indent="-171446" algn="r" defTabSz="685783" rtl="1">
              <a:spcBef>
                <a:spcPts val="750"/>
              </a:spcBef>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cs typeface="Arial" panose="020B0604020202020204" pitchFamily="34" charset="0"/>
              </a:rPr>
              <a:t>   מופחתות קלוריות, דלות בשומן</a:t>
            </a:r>
          </a:p>
          <a:p>
            <a:pPr marL="171446" indent="-171446" algn="r" defTabSz="685783" rtl="1">
              <a:spcBef>
                <a:spcPts val="750"/>
              </a:spcBef>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cs typeface="Arial" panose="020B0604020202020204" pitchFamily="34" charset="0"/>
              </a:rPr>
              <a:t>   מאזנות את רמת הסוכר בדם</a:t>
            </a:r>
          </a:p>
          <a:p>
            <a:pPr marL="171446" indent="-171446" algn="r" defTabSz="685783" rtl="1">
              <a:spcBef>
                <a:spcPts val="750"/>
              </a:spcBef>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cs typeface="Arial" panose="020B0604020202020204" pitchFamily="34" charset="0"/>
              </a:rPr>
              <a:t>   עשירות בוויטמינים ובמינרלים</a:t>
            </a:r>
            <a:endParaRPr lang="he-IL" sz="1900" dirty="0">
              <a:solidFill>
                <a:srgbClr val="6D5E57"/>
              </a:solidFill>
              <a:latin typeface="Arial" panose="020B0604020202020204" pitchFamily="34" charset="0"/>
              <a:cs typeface="Arial" panose="020B0604020202020204" pitchFamily="34" charset="0"/>
            </a:endParaRPr>
          </a:p>
        </p:txBody>
      </p:sp>
      <p:sp>
        <p:nvSpPr>
          <p:cNvPr id="9" name="TextBox 8"/>
          <p:cNvSpPr txBox="1"/>
          <p:nvPr/>
        </p:nvSpPr>
        <p:spPr>
          <a:xfrm>
            <a:off x="603114" y="1367231"/>
            <a:ext cx="4172937" cy="2092881"/>
          </a:xfrm>
          <a:prstGeom prst="rect">
            <a:avLst/>
          </a:prstGeom>
          <a:noFill/>
        </p:spPr>
        <p:txBody>
          <a:bodyPr wrap="none" rtlCol="0">
            <a:spAutoFit/>
          </a:bodyPr>
          <a:lstStyle>
            <a:defPPr>
              <a:defRPr lang="en-US"/>
            </a:defPPr>
            <a:lvl1pPr marL="171446" indent="-171446" algn="r" defTabSz="685783" rtl="1">
              <a:spcBef>
                <a:spcPts val="750"/>
              </a:spcBef>
              <a:spcAft>
                <a:spcPts val="1200"/>
              </a:spcAft>
              <a:buClr>
                <a:srgbClr val="FFB040"/>
              </a:buClr>
              <a:buFont typeface="Wingdings" panose="05000000000000000000" pitchFamily="2" charset="2"/>
              <a:buChar char=""/>
              <a:defRPr sz="1900" b="1">
                <a:solidFill>
                  <a:srgbClr val="6D5E57"/>
                </a:solidFill>
                <a:latin typeface="Arial" panose="020B0604020202020204" pitchFamily="34" charset="0"/>
                <a:cs typeface="Arial" panose="020B0604020202020204" pitchFamily="34" charset="0"/>
              </a:defRPr>
            </a:lvl1pPr>
          </a:lstStyle>
          <a:p>
            <a:r>
              <a:rPr lang="he-IL" dirty="0"/>
              <a:t>   </a:t>
            </a:r>
            <a:r>
              <a:rPr lang="he-IL" sz="2000" b="0" dirty="0"/>
              <a:t>מסייעות ללמידה ולריכוז</a:t>
            </a:r>
          </a:p>
          <a:p>
            <a:r>
              <a:rPr lang="he-IL" sz="2000" b="0" dirty="0"/>
              <a:t>   חשובות לצמיחה פיזית</a:t>
            </a:r>
          </a:p>
          <a:p>
            <a:r>
              <a:rPr lang="he-IL" sz="2000" b="0" dirty="0"/>
              <a:t>   מזון מקיים השומר על איכות הסביבה</a:t>
            </a:r>
          </a:p>
          <a:p>
            <a:r>
              <a:rPr lang="he-IL" sz="2000" b="0" dirty="0"/>
              <a:t>   מזון זול, זמין וקל להכנה</a:t>
            </a:r>
          </a:p>
        </p:txBody>
      </p:sp>
      <p:sp>
        <p:nvSpPr>
          <p:cNvPr id="6" name="כותרת 1"/>
          <p:cNvSpPr txBox="1">
            <a:spLocks/>
          </p:cNvSpPr>
          <p:nvPr/>
        </p:nvSpPr>
        <p:spPr>
          <a:xfrm>
            <a:off x="356136" y="160402"/>
            <a:ext cx="8294206" cy="1206829"/>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rtl="1"/>
            <a:r>
              <a:rPr lang="he-IL" sz="3200" b="1" dirty="0">
                <a:solidFill>
                  <a:srgbClr val="5C4942"/>
                </a:solidFill>
                <a:latin typeface="Tahoma" panose="020B0604030504040204" pitchFamily="34" charset="0"/>
                <a:ea typeface="Tahoma" panose="020B0604030504040204" pitchFamily="34" charset="0"/>
                <a:cs typeface="+mn-cs"/>
              </a:rPr>
              <a:t>מה למדנו על קטניות:</a:t>
            </a:r>
            <a:endParaRPr lang="en-US" sz="2400" b="1" dirty="0">
              <a:solidFill>
                <a:srgbClr val="5C4942"/>
              </a:solidFill>
              <a:latin typeface="Tahoma" panose="020B0604030504040204" pitchFamily="34" charset="0"/>
              <a:ea typeface="Tahoma" panose="020B0604030504040204" pitchFamily="34" charset="0"/>
              <a:cs typeface="+mn-cs"/>
            </a:endParaRPr>
          </a:p>
        </p:txBody>
      </p:sp>
      <p:sp>
        <p:nvSpPr>
          <p:cNvPr id="7" name="TextBox 6"/>
          <p:cNvSpPr txBox="1"/>
          <p:nvPr/>
        </p:nvSpPr>
        <p:spPr>
          <a:xfrm>
            <a:off x="1374236" y="3685488"/>
            <a:ext cx="7276106" cy="830997"/>
          </a:xfrm>
          <a:prstGeom prst="rect">
            <a:avLst/>
          </a:prstGeom>
          <a:noFill/>
        </p:spPr>
        <p:txBody>
          <a:bodyPr wrap="square" rtlCol="0">
            <a:spAutoFit/>
          </a:bodyPr>
          <a:lstStyle/>
          <a:p>
            <a:pPr algn="r" rtl="1"/>
            <a:r>
              <a:rPr lang="he-IL" sz="2400" b="1" dirty="0">
                <a:solidFill>
                  <a:srgbClr val="5C4942"/>
                </a:solidFill>
                <a:latin typeface="Tahoma" panose="020B0604030504040204" pitchFamily="34" charset="0"/>
                <a:ea typeface="Tahoma" panose="020B0604030504040204" pitchFamily="34" charset="0"/>
              </a:rPr>
              <a:t>הנגשה ותיווך נכונים יבטיחו שהילדים יאכלו קטניות,</a:t>
            </a:r>
          </a:p>
          <a:p>
            <a:pPr algn="r"/>
            <a:r>
              <a:rPr lang="he-IL" sz="2400" b="1" dirty="0">
                <a:solidFill>
                  <a:srgbClr val="5C4942"/>
                </a:solidFill>
                <a:latin typeface="Tahoma" panose="020B0604030504040204" pitchFamily="34" charset="0"/>
                <a:ea typeface="Tahoma" panose="020B0604030504040204" pitchFamily="34" charset="0"/>
              </a:rPr>
              <a:t>והן יהוו חלק בלתי נפרד מתזונה מגוונת ובריאה לכל חייהם</a:t>
            </a:r>
          </a:p>
        </p:txBody>
      </p:sp>
    </p:spTree>
    <p:extLst>
      <p:ext uri="{BB962C8B-B14F-4D97-AF65-F5344CB8AC3E}">
        <p14:creationId xmlns:p14="http://schemas.microsoft.com/office/powerpoint/2010/main" val="3691272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561886" y="2235395"/>
            <a:ext cx="4002206" cy="787753"/>
          </a:xfrm>
        </p:spPr>
        <p:txBody>
          <a:bodyPr>
            <a:noAutofit/>
          </a:bodyPr>
          <a:lstStyle/>
          <a:p>
            <a:r>
              <a:rPr lang="he-IL" sz="2800" dirty="0">
                <a:solidFill>
                  <a:srgbClr val="6D5E57"/>
                </a:solidFill>
                <a:latin typeface="Tahoma" panose="020B0604030504040204" pitchFamily="34" charset="0"/>
                <a:ea typeface="Tahoma" panose="020B0604030504040204" pitchFamily="34" charset="0"/>
                <a:cs typeface="+mn-cs"/>
              </a:rPr>
              <a:t>הוגש לכן על ידי</a:t>
            </a:r>
            <a:endParaRPr lang="en-US" sz="2800" dirty="0">
              <a:solidFill>
                <a:srgbClr val="6D5E57"/>
              </a:solidFill>
              <a:latin typeface="Tahoma" panose="020B0604030504040204" pitchFamily="34" charset="0"/>
              <a:ea typeface="Tahoma" panose="020B0604030504040204" pitchFamily="34" charset="0"/>
              <a:cs typeface="+mn-cs"/>
            </a:endParaRPr>
          </a:p>
        </p:txBody>
      </p:sp>
      <p:grpSp>
        <p:nvGrpSpPr>
          <p:cNvPr id="5" name="Group 4"/>
          <p:cNvGrpSpPr/>
          <p:nvPr/>
        </p:nvGrpSpPr>
        <p:grpSpPr>
          <a:xfrm>
            <a:off x="73251" y="492753"/>
            <a:ext cx="8979476" cy="1742642"/>
            <a:chOff x="-186631" y="500514"/>
            <a:chExt cx="8979476" cy="1742642"/>
          </a:xfrm>
        </p:grpSpPr>
        <p:pic>
          <p:nvPicPr>
            <p:cNvPr id="3" name="Picture 2"/>
            <p:cNvPicPr>
              <a:picLocks noChangeAspect="1"/>
            </p:cNvPicPr>
            <p:nvPr/>
          </p:nvPicPr>
          <p:blipFill rotWithShape="1">
            <a:blip r:embed="rId3"/>
            <a:srcRect t="49487"/>
            <a:stretch/>
          </p:blipFill>
          <p:spPr>
            <a:xfrm>
              <a:off x="4303107" y="500514"/>
              <a:ext cx="4489738" cy="1742642"/>
            </a:xfrm>
            <a:prstGeom prst="rect">
              <a:avLst/>
            </a:prstGeom>
          </p:spPr>
        </p:pic>
        <p:pic>
          <p:nvPicPr>
            <p:cNvPr id="4" name="Picture 3"/>
            <p:cNvPicPr>
              <a:picLocks noChangeAspect="1"/>
            </p:cNvPicPr>
            <p:nvPr/>
          </p:nvPicPr>
          <p:blipFill rotWithShape="1">
            <a:blip r:embed="rId3"/>
            <a:srcRect t="49487"/>
            <a:stretch/>
          </p:blipFill>
          <p:spPr>
            <a:xfrm>
              <a:off x="-186631" y="500514"/>
              <a:ext cx="4489738" cy="1742642"/>
            </a:xfrm>
            <a:prstGeom prst="rect">
              <a:avLst/>
            </a:prstGeom>
          </p:spPr>
        </p:pic>
      </p:grpSp>
      <p:pic>
        <p:nvPicPr>
          <p:cNvPr id="6"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39" y="3358082"/>
            <a:ext cx="4705186" cy="1007214"/>
          </a:xfrm>
          <a:prstGeom prst="rect">
            <a:avLst/>
          </a:prstGeom>
        </p:spPr>
      </p:pic>
      <p:sp>
        <p:nvSpPr>
          <p:cNvPr id="7" name="Rectangle 6"/>
          <p:cNvSpPr/>
          <p:nvPr/>
        </p:nvSpPr>
        <p:spPr>
          <a:xfrm>
            <a:off x="1627819" y="4163402"/>
            <a:ext cx="3030420" cy="323165"/>
          </a:xfrm>
          <a:prstGeom prst="rect">
            <a:avLst/>
          </a:prstGeom>
        </p:spPr>
        <p:txBody>
          <a:bodyPr wrap="square">
            <a:spAutoFit/>
          </a:bodyPr>
          <a:lstStyle/>
          <a:p>
            <a:r>
              <a:rPr lang="en-US" sz="1500" dirty="0">
                <a:solidFill>
                  <a:srgbClr val="57463E"/>
                </a:solidFill>
              </a:rPr>
              <a:t>www.tamar-nutrition.com</a:t>
            </a:r>
          </a:p>
        </p:txBody>
      </p:sp>
      <p:pic>
        <p:nvPicPr>
          <p:cNvPr id="8" name="Picture 7"/>
          <p:cNvPicPr>
            <a:picLocks noChangeAspect="1"/>
          </p:cNvPicPr>
          <p:nvPr/>
        </p:nvPicPr>
        <p:blipFill rotWithShape="1">
          <a:blip r:embed="rId5"/>
          <a:srcRect l="12891" t="10022" r="17952" b="8980"/>
          <a:stretch/>
        </p:blipFill>
        <p:spPr>
          <a:xfrm>
            <a:off x="5600691" y="2548467"/>
            <a:ext cx="2067470" cy="1818164"/>
          </a:xfrm>
          <a:prstGeom prst="rect">
            <a:avLst/>
          </a:prstGeom>
        </p:spPr>
      </p:pic>
      <p:sp>
        <p:nvSpPr>
          <p:cNvPr id="9" name="Rectangle 8"/>
          <p:cNvSpPr/>
          <p:nvPr/>
        </p:nvSpPr>
        <p:spPr>
          <a:xfrm>
            <a:off x="4849670" y="4163402"/>
            <a:ext cx="3030420" cy="323165"/>
          </a:xfrm>
          <a:prstGeom prst="rect">
            <a:avLst/>
          </a:prstGeom>
        </p:spPr>
        <p:txBody>
          <a:bodyPr wrap="square">
            <a:spAutoFit/>
          </a:bodyPr>
          <a:lstStyle/>
          <a:p>
            <a:r>
              <a:rPr lang="en-US" sz="1500" dirty="0">
                <a:solidFill>
                  <a:srgbClr val="57463E"/>
                </a:solidFill>
              </a:rPr>
              <a:t>www.meatlessmonday.co.il</a:t>
            </a:r>
          </a:p>
        </p:txBody>
      </p:sp>
    </p:spTree>
    <p:extLst>
      <p:ext uri="{BB962C8B-B14F-4D97-AF65-F5344CB8AC3E}">
        <p14:creationId xmlns:p14="http://schemas.microsoft.com/office/powerpoint/2010/main" val="10777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4145" y="1223205"/>
            <a:ext cx="5638799" cy="2262158"/>
          </a:xfrm>
          <a:prstGeom prst="rect">
            <a:avLst/>
          </a:prstGeom>
          <a:noFill/>
        </p:spPr>
        <p:txBody>
          <a:bodyPr wrap="square" rtlCol="0">
            <a:spAutoFit/>
          </a:bodyPr>
          <a:lstStyle/>
          <a:p>
            <a:pPr marL="171446" indent="-171446" algn="r" defTabSz="685783" rtl="1">
              <a:spcAft>
                <a:spcPts val="1200"/>
              </a:spcAft>
              <a:buClr>
                <a:srgbClr val="FFB040"/>
              </a:buClr>
              <a:buFont typeface="Wingdings" panose="05000000000000000000" pitchFamily="2" charset="2"/>
              <a:buChar char=""/>
            </a:pPr>
            <a:r>
              <a:rPr lang="he-IL" sz="2100" b="1" dirty="0">
                <a:solidFill>
                  <a:srgbClr val="6D5E57"/>
                </a:solidFill>
                <a:latin typeface="Arial" panose="020B0604020202020204" pitchFamily="34" charset="0"/>
                <a:cs typeface="Arial" panose="020B0604020202020204" pitchFamily="34" charset="0"/>
              </a:rPr>
              <a:t>   </a:t>
            </a:r>
            <a:r>
              <a:rPr lang="he-IL" sz="2000" dirty="0">
                <a:solidFill>
                  <a:srgbClr val="6D5E57"/>
                </a:solidFill>
                <a:latin typeface="Arial" panose="020B0604020202020204" pitchFamily="34" charset="0"/>
              </a:rPr>
              <a:t>ירק שגדל בתרמיל ועבר תהליכי יבוש</a:t>
            </a:r>
          </a:p>
          <a:p>
            <a:pPr marL="171446" indent="-171446" algn="r" defTabSz="685783" rtl="1">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rPr>
              <a:t>   הקטניות הן הזרעים (הפולים)</a:t>
            </a:r>
          </a:p>
          <a:p>
            <a:pPr marL="171446" indent="-171446" algn="r" defTabSz="685783" rtl="1">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rPr>
              <a:t>   מזון לא מעובד</a:t>
            </a:r>
          </a:p>
          <a:p>
            <a:pPr marL="171446" indent="-171446" algn="r" defTabSz="685783" rtl="1">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rPr>
              <a:t>   שומרות על חיי מדף ארוכים</a:t>
            </a:r>
          </a:p>
          <a:p>
            <a:pPr marL="171446" indent="-171446" algn="r" defTabSz="685783" rtl="1">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rPr>
              <a:t>   אוכל מסורתי ועממי בכל התרבויות</a:t>
            </a:r>
            <a:endParaRPr lang="en-US" sz="2000" dirty="0">
              <a:solidFill>
                <a:srgbClr val="6D5E57"/>
              </a:solidFill>
              <a:latin typeface="Arial" panose="020B0604020202020204" pitchFamily="34" charset="0"/>
            </a:endParaRPr>
          </a:p>
        </p:txBody>
      </p:sp>
      <p:sp>
        <p:nvSpPr>
          <p:cNvPr id="5" name="כותרת 1"/>
          <p:cNvSpPr txBox="1">
            <a:spLocks/>
          </p:cNvSpPr>
          <p:nvPr/>
        </p:nvSpPr>
        <p:spPr>
          <a:xfrm>
            <a:off x="628650" y="273844"/>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מהן בעצם הקטניות?</a:t>
            </a:r>
            <a:endParaRPr lang="en-US" sz="3200" b="1" dirty="0">
              <a:solidFill>
                <a:srgbClr val="5C4942"/>
              </a:solidFill>
              <a:latin typeface="Tahoma" panose="020B0604030504040204" pitchFamily="34" charset="0"/>
              <a:ea typeface="Tahoma" panose="020B0604030504040204" pitchFamily="34" charset="0"/>
              <a:cs typeface="+mn-cs"/>
            </a:endParaRPr>
          </a:p>
        </p:txBody>
      </p:sp>
      <p:pic>
        <p:nvPicPr>
          <p:cNvPr id="6" name="Picture 5"/>
          <p:cNvPicPr>
            <a:picLocks noChangeAspect="1"/>
          </p:cNvPicPr>
          <p:nvPr/>
        </p:nvPicPr>
        <p:blipFill>
          <a:blip r:embed="rId3"/>
          <a:stretch>
            <a:fillRect/>
          </a:stretch>
        </p:blipFill>
        <p:spPr>
          <a:xfrm>
            <a:off x="1190182" y="669908"/>
            <a:ext cx="2457334" cy="3684902"/>
          </a:xfrm>
          <a:prstGeom prst="rect">
            <a:avLst/>
          </a:prstGeom>
        </p:spPr>
      </p:pic>
    </p:spTree>
    <p:extLst>
      <p:ext uri="{BB962C8B-B14F-4D97-AF65-F5344CB8AC3E}">
        <p14:creationId xmlns:p14="http://schemas.microsoft.com/office/powerpoint/2010/main" val="2080914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05980" y="1256330"/>
            <a:ext cx="2389530" cy="2160240"/>
          </a:xfrm>
        </p:spPr>
        <p:txBody>
          <a:bodyPr>
            <a:noAutofit/>
          </a:bodyPr>
          <a:lstStyle/>
          <a:p>
            <a:pPr algn="ctr"/>
            <a:r>
              <a:rPr lang="he-IL" sz="3600" dirty="0">
                <a:solidFill>
                  <a:srgbClr val="6D5E57"/>
                </a:solidFill>
                <a:latin typeface="Arial" panose="020B0604020202020204" pitchFamily="34" charset="0"/>
                <a:cs typeface="Arial" panose="020B0604020202020204" pitchFamily="34" charset="0"/>
              </a:rPr>
              <a:t>הקטניות</a:t>
            </a:r>
            <a:br>
              <a:rPr lang="he-IL" sz="3600" dirty="0">
                <a:solidFill>
                  <a:srgbClr val="6D5E57"/>
                </a:solidFill>
                <a:latin typeface="Arial" panose="020B0604020202020204" pitchFamily="34" charset="0"/>
                <a:cs typeface="Arial" panose="020B0604020202020204" pitchFamily="34" charset="0"/>
              </a:rPr>
            </a:br>
            <a:r>
              <a:rPr lang="he-IL" sz="3600" dirty="0">
                <a:solidFill>
                  <a:srgbClr val="6D5E57"/>
                </a:solidFill>
                <a:latin typeface="Arial" panose="020B0604020202020204" pitchFamily="34" charset="0"/>
                <a:cs typeface="Arial" panose="020B0604020202020204" pitchFamily="34" charset="0"/>
              </a:rPr>
              <a:t>הנפוצות בישראל</a:t>
            </a:r>
            <a:endParaRPr lang="en-US" sz="3600" dirty="0">
              <a:solidFill>
                <a:srgbClr val="6D5E57"/>
              </a:solidFill>
              <a:latin typeface="Arial" panose="020B0604020202020204" pitchFamily="34" charset="0"/>
              <a:cs typeface="Arial" panose="020B0604020202020204" pitchFamily="34" charset="0"/>
            </a:endParaRPr>
          </a:p>
        </p:txBody>
      </p:sp>
      <p:grpSp>
        <p:nvGrpSpPr>
          <p:cNvPr id="3" name="Group 2"/>
          <p:cNvGrpSpPr/>
          <p:nvPr/>
        </p:nvGrpSpPr>
        <p:grpSpPr>
          <a:xfrm>
            <a:off x="3249639" y="209667"/>
            <a:ext cx="5441577" cy="4634753"/>
            <a:chOff x="3349546" y="1094549"/>
            <a:chExt cx="4499385" cy="3475423"/>
          </a:xfrm>
        </p:grpSpPr>
        <p:pic>
          <p:nvPicPr>
            <p:cNvPr id="30" name="תמונה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147" y="2262673"/>
              <a:ext cx="943856" cy="628094"/>
            </a:xfrm>
            <a:prstGeom prst="ellipse">
              <a:avLst/>
            </a:prstGeom>
            <a:ln>
              <a:noFill/>
            </a:ln>
            <a:effectLst>
              <a:softEdge rad="112500"/>
            </a:effectLst>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993" y="2339283"/>
              <a:ext cx="648000" cy="551484"/>
            </a:xfrm>
            <a:prstGeom prst="ellipse">
              <a:avLst/>
            </a:prstGeom>
            <a:ln>
              <a:noFill/>
            </a:ln>
            <a:effectLst>
              <a:softEdge rad="112500"/>
            </a:effectLst>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087" y="4121809"/>
              <a:ext cx="565478" cy="376295"/>
            </a:xfrm>
            <a:prstGeom prst="ellipse">
              <a:avLst/>
            </a:prstGeom>
            <a:ln>
              <a:noFill/>
            </a:ln>
            <a:effectLst>
              <a:softEdge rad="112500"/>
            </a:effectLst>
          </p:spPr>
        </p:pic>
        <p:pic>
          <p:nvPicPr>
            <p:cNvPr id="6" name="תמונה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5574" y="3229303"/>
              <a:ext cx="648000" cy="486000"/>
            </a:xfrm>
            <a:prstGeom prst="ellipse">
              <a:avLst/>
            </a:prstGeom>
            <a:ln>
              <a:noFill/>
            </a:ln>
            <a:effectLst>
              <a:softEdge rad="112500"/>
            </a:effectLst>
          </p:spPr>
        </p:pic>
        <p:pic>
          <p:nvPicPr>
            <p:cNvPr id="7" name="תמונה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5525" y="4121226"/>
              <a:ext cx="648000" cy="431208"/>
            </a:xfrm>
            <a:prstGeom prst="rect">
              <a:avLst/>
            </a:prstGeom>
          </p:spPr>
        </p:pic>
        <p:pic>
          <p:nvPicPr>
            <p:cNvPr id="8" name="תמונה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2612" y="1303778"/>
              <a:ext cx="648000" cy="618552"/>
            </a:xfrm>
            <a:prstGeom prst="ellipse">
              <a:avLst/>
            </a:prstGeom>
            <a:ln>
              <a:noFill/>
            </a:ln>
            <a:effectLst>
              <a:softEdge rad="112500"/>
            </a:effectLst>
          </p:spPr>
        </p:pic>
        <p:pic>
          <p:nvPicPr>
            <p:cNvPr id="10" name="תמונה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4223" y="3208475"/>
              <a:ext cx="778780" cy="521069"/>
            </a:xfrm>
            <a:prstGeom prst="ellipse">
              <a:avLst/>
            </a:prstGeom>
            <a:ln>
              <a:noFill/>
            </a:ln>
            <a:effectLst>
              <a:softEdge rad="112500"/>
            </a:effectLst>
          </p:spPr>
        </p:pic>
        <p:pic>
          <p:nvPicPr>
            <p:cNvPr id="11" name="תמונה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6524" y="3190729"/>
              <a:ext cx="637434" cy="526467"/>
            </a:xfrm>
            <a:prstGeom prst="ellipse">
              <a:avLst/>
            </a:prstGeom>
            <a:ln>
              <a:noFill/>
            </a:ln>
            <a:effectLst>
              <a:softEdge rad="112500"/>
            </a:effectLst>
          </p:spPr>
        </p:pic>
        <p:pic>
          <p:nvPicPr>
            <p:cNvPr id="12" name="תמונה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4222" y="4134822"/>
              <a:ext cx="648000" cy="435150"/>
            </a:xfrm>
            <a:prstGeom prst="rect">
              <a:avLst/>
            </a:prstGeom>
          </p:spPr>
        </p:pic>
        <p:pic>
          <p:nvPicPr>
            <p:cNvPr id="13" name="תמונה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0681" y="1329612"/>
              <a:ext cx="593994" cy="593994"/>
            </a:xfrm>
            <a:prstGeom prst="ellipse">
              <a:avLst/>
            </a:prstGeom>
            <a:ln>
              <a:noFill/>
            </a:ln>
            <a:effectLst>
              <a:softEdge rad="112500"/>
            </a:effectLst>
          </p:spPr>
        </p:pic>
        <p:pic>
          <p:nvPicPr>
            <p:cNvPr id="14" name="תמונה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94258" y="1303777"/>
              <a:ext cx="653310" cy="619901"/>
            </a:xfrm>
            <a:prstGeom prst="ellipse">
              <a:avLst/>
            </a:prstGeom>
            <a:ln>
              <a:noFill/>
            </a:ln>
            <a:effectLst>
              <a:softEdge rad="112500"/>
            </a:effectLst>
          </p:spPr>
        </p:pic>
        <p:pic>
          <p:nvPicPr>
            <p:cNvPr id="15" name="תמונה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1242" y="4121809"/>
              <a:ext cx="592717" cy="394157"/>
            </a:xfrm>
            <a:prstGeom prst="ellipse">
              <a:avLst/>
            </a:prstGeom>
            <a:ln>
              <a:noFill/>
            </a:ln>
            <a:effectLst>
              <a:softEdge rad="112500"/>
            </a:effectLst>
          </p:spPr>
        </p:pic>
        <p:pic>
          <p:nvPicPr>
            <p:cNvPr id="16" name="תמונה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09866" y="1325903"/>
              <a:ext cx="648000" cy="648000"/>
            </a:xfrm>
            <a:prstGeom prst="ellipse">
              <a:avLst/>
            </a:prstGeom>
            <a:ln>
              <a:noFill/>
            </a:ln>
            <a:effectLst>
              <a:softEdge rad="112500"/>
            </a:effectLst>
          </p:spPr>
        </p:pic>
        <p:pic>
          <p:nvPicPr>
            <p:cNvPr id="18" name="תמונה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65565" y="2354141"/>
              <a:ext cx="648000" cy="453600"/>
            </a:xfrm>
            <a:prstGeom prst="ellipse">
              <a:avLst/>
            </a:prstGeom>
            <a:ln>
              <a:noFill/>
            </a:ln>
            <a:effectLst>
              <a:softEdge rad="112500"/>
            </a:effectLst>
          </p:spPr>
        </p:pic>
        <p:sp>
          <p:nvSpPr>
            <p:cNvPr id="19" name="TextBox 18"/>
            <p:cNvSpPr txBox="1"/>
            <p:nvPr/>
          </p:nvSpPr>
          <p:spPr>
            <a:xfrm>
              <a:off x="5700550" y="2008759"/>
              <a:ext cx="1089793" cy="245574"/>
            </a:xfrm>
            <a:prstGeom prst="rect">
              <a:avLst/>
            </a:prstGeom>
            <a:noFill/>
          </p:spPr>
          <p:txBody>
            <a:bodyPr wrap="none" rtlCol="0">
              <a:spAutoFit/>
            </a:bodyPr>
            <a:lstStyle/>
            <a:p>
              <a:r>
                <a:rPr lang="he-IL" sz="1400" b="1" dirty="0">
                  <a:solidFill>
                    <a:schemeClr val="bg1"/>
                  </a:solidFill>
                </a:rPr>
                <a:t>עדשים כתומות</a:t>
              </a:r>
              <a:endParaRPr lang="en-US" sz="1400" b="1" dirty="0">
                <a:solidFill>
                  <a:schemeClr val="bg1"/>
                </a:solidFill>
              </a:endParaRPr>
            </a:p>
          </p:txBody>
        </p:sp>
        <p:sp>
          <p:nvSpPr>
            <p:cNvPr id="20" name="TextBox 19"/>
            <p:cNvSpPr txBox="1"/>
            <p:nvPr/>
          </p:nvSpPr>
          <p:spPr>
            <a:xfrm>
              <a:off x="3468474" y="3907091"/>
              <a:ext cx="1023258" cy="245574"/>
            </a:xfrm>
            <a:prstGeom prst="rect">
              <a:avLst/>
            </a:prstGeom>
            <a:noFill/>
          </p:spPr>
          <p:txBody>
            <a:bodyPr wrap="none" rtlCol="0">
              <a:spAutoFit/>
            </a:bodyPr>
            <a:lstStyle/>
            <a:p>
              <a:r>
                <a:rPr lang="he-IL" sz="1400" b="1" dirty="0"/>
                <a:t>עדשים ירוקות</a:t>
              </a:r>
              <a:endParaRPr lang="en-US" sz="1400" b="1" dirty="0"/>
            </a:p>
          </p:txBody>
        </p:sp>
        <p:sp>
          <p:nvSpPr>
            <p:cNvPr id="21" name="TextBox 20"/>
            <p:cNvSpPr txBox="1"/>
            <p:nvPr/>
          </p:nvSpPr>
          <p:spPr>
            <a:xfrm>
              <a:off x="3556524" y="2965907"/>
              <a:ext cx="734939" cy="245574"/>
            </a:xfrm>
            <a:prstGeom prst="rect">
              <a:avLst/>
            </a:prstGeom>
            <a:noFill/>
          </p:spPr>
          <p:txBody>
            <a:bodyPr wrap="none" rtlCol="0">
              <a:spAutoFit/>
            </a:bodyPr>
            <a:lstStyle/>
            <a:p>
              <a:r>
                <a:rPr lang="he-IL" sz="1400" b="1" dirty="0"/>
                <a:t>פולי סויה</a:t>
              </a:r>
              <a:endParaRPr lang="en-US" sz="1400" b="1" dirty="0"/>
            </a:p>
          </p:txBody>
        </p:sp>
        <p:sp>
          <p:nvSpPr>
            <p:cNvPr id="22" name="TextBox 21"/>
            <p:cNvSpPr txBox="1"/>
            <p:nvPr/>
          </p:nvSpPr>
          <p:spPr>
            <a:xfrm>
              <a:off x="5706127" y="3921900"/>
              <a:ext cx="994149" cy="245574"/>
            </a:xfrm>
            <a:prstGeom prst="rect">
              <a:avLst/>
            </a:prstGeom>
            <a:noFill/>
          </p:spPr>
          <p:txBody>
            <a:bodyPr wrap="none" rtlCol="0">
              <a:spAutoFit/>
            </a:bodyPr>
            <a:lstStyle/>
            <a:p>
              <a:r>
                <a:rPr lang="he-IL" sz="1400" b="1" dirty="0"/>
                <a:t>שעועית לבנה</a:t>
              </a:r>
              <a:endParaRPr lang="en-US" sz="1400" b="1" dirty="0"/>
            </a:p>
          </p:txBody>
        </p:sp>
        <p:sp>
          <p:nvSpPr>
            <p:cNvPr id="23" name="מלבן 22"/>
            <p:cNvSpPr/>
            <p:nvPr/>
          </p:nvSpPr>
          <p:spPr>
            <a:xfrm>
              <a:off x="6764833" y="2147258"/>
              <a:ext cx="988604" cy="245574"/>
            </a:xfrm>
            <a:prstGeom prst="rect">
              <a:avLst/>
            </a:prstGeom>
          </p:spPr>
          <p:txBody>
            <a:bodyPr wrap="none">
              <a:spAutoFit/>
            </a:bodyPr>
            <a:lstStyle/>
            <a:p>
              <a:r>
                <a:rPr lang="he-IL" sz="1400" b="1" dirty="0"/>
                <a:t>שעועית בובס</a:t>
              </a:r>
              <a:endParaRPr lang="en-US" sz="1400" b="1" dirty="0"/>
            </a:p>
          </p:txBody>
        </p:sp>
        <p:sp>
          <p:nvSpPr>
            <p:cNvPr id="24" name="מלבן 23"/>
            <p:cNvSpPr/>
            <p:nvPr/>
          </p:nvSpPr>
          <p:spPr>
            <a:xfrm>
              <a:off x="4492781" y="3921900"/>
              <a:ext cx="1098110" cy="245574"/>
            </a:xfrm>
            <a:prstGeom prst="rect">
              <a:avLst/>
            </a:prstGeom>
          </p:spPr>
          <p:txBody>
            <a:bodyPr wrap="none">
              <a:spAutoFit/>
            </a:bodyPr>
            <a:lstStyle/>
            <a:p>
              <a:r>
                <a:rPr lang="he-IL" sz="1400" b="1" dirty="0"/>
                <a:t>שעועית שחורה</a:t>
              </a:r>
              <a:endParaRPr lang="en-US" sz="1400" b="1" dirty="0"/>
            </a:p>
          </p:txBody>
        </p:sp>
        <p:sp>
          <p:nvSpPr>
            <p:cNvPr id="25" name="TextBox 24"/>
            <p:cNvSpPr txBox="1"/>
            <p:nvPr/>
          </p:nvSpPr>
          <p:spPr>
            <a:xfrm>
              <a:off x="4503532" y="2135717"/>
              <a:ext cx="1074546" cy="245574"/>
            </a:xfrm>
            <a:prstGeom prst="rect">
              <a:avLst/>
            </a:prstGeom>
            <a:noFill/>
          </p:spPr>
          <p:txBody>
            <a:bodyPr wrap="none" rtlCol="0">
              <a:spAutoFit/>
            </a:bodyPr>
            <a:lstStyle/>
            <a:p>
              <a:r>
                <a:rPr lang="he-IL" sz="1400" b="1" dirty="0"/>
                <a:t>עדשים צהובות</a:t>
              </a:r>
              <a:endParaRPr lang="en-US" sz="1400" b="1" dirty="0"/>
            </a:p>
          </p:txBody>
        </p:sp>
        <p:sp>
          <p:nvSpPr>
            <p:cNvPr id="26" name="TextBox 25"/>
            <p:cNvSpPr txBox="1"/>
            <p:nvPr/>
          </p:nvSpPr>
          <p:spPr>
            <a:xfrm>
              <a:off x="6759138" y="1098779"/>
              <a:ext cx="1089793" cy="245574"/>
            </a:xfrm>
            <a:prstGeom prst="rect">
              <a:avLst/>
            </a:prstGeom>
            <a:noFill/>
          </p:spPr>
          <p:txBody>
            <a:bodyPr wrap="none" rtlCol="0">
              <a:spAutoFit/>
            </a:bodyPr>
            <a:lstStyle/>
            <a:p>
              <a:r>
                <a:rPr lang="he-IL" sz="1400" b="1" dirty="0"/>
                <a:t>עדשים כתומות</a:t>
              </a:r>
              <a:endParaRPr lang="en-US" sz="1400" b="1" dirty="0"/>
            </a:p>
          </p:txBody>
        </p:sp>
        <p:sp>
          <p:nvSpPr>
            <p:cNvPr id="27" name="TextBox 26"/>
            <p:cNvSpPr txBox="1"/>
            <p:nvPr/>
          </p:nvSpPr>
          <p:spPr>
            <a:xfrm>
              <a:off x="6959596" y="3003798"/>
              <a:ext cx="539491" cy="245574"/>
            </a:xfrm>
            <a:prstGeom prst="rect">
              <a:avLst/>
            </a:prstGeom>
            <a:noFill/>
          </p:spPr>
          <p:txBody>
            <a:bodyPr wrap="none" rtlCol="0">
              <a:spAutoFit/>
            </a:bodyPr>
            <a:lstStyle/>
            <a:p>
              <a:r>
                <a:rPr lang="he-IL" sz="1400" b="1" dirty="0"/>
                <a:t>אפונה</a:t>
              </a:r>
              <a:endParaRPr lang="en-US" sz="1400" b="1" dirty="0"/>
            </a:p>
          </p:txBody>
        </p:sp>
        <p:sp>
          <p:nvSpPr>
            <p:cNvPr id="28" name="TextBox 27"/>
            <p:cNvSpPr txBox="1"/>
            <p:nvPr/>
          </p:nvSpPr>
          <p:spPr>
            <a:xfrm>
              <a:off x="6031754" y="2999015"/>
              <a:ext cx="371767" cy="245574"/>
            </a:xfrm>
            <a:prstGeom prst="rect">
              <a:avLst/>
            </a:prstGeom>
            <a:noFill/>
          </p:spPr>
          <p:txBody>
            <a:bodyPr wrap="none" rtlCol="0">
              <a:spAutoFit/>
            </a:bodyPr>
            <a:lstStyle/>
            <a:p>
              <a:r>
                <a:rPr lang="he-IL" sz="1400" b="1" dirty="0"/>
                <a:t>פול</a:t>
              </a:r>
              <a:endParaRPr lang="en-US" sz="1400" b="1" dirty="0"/>
            </a:p>
          </p:txBody>
        </p:sp>
        <p:sp>
          <p:nvSpPr>
            <p:cNvPr id="29" name="TextBox 28"/>
            <p:cNvSpPr txBox="1"/>
            <p:nvPr/>
          </p:nvSpPr>
          <p:spPr>
            <a:xfrm>
              <a:off x="3349546" y="1095729"/>
              <a:ext cx="1098110" cy="245574"/>
            </a:xfrm>
            <a:prstGeom prst="rect">
              <a:avLst/>
            </a:prstGeom>
            <a:noFill/>
          </p:spPr>
          <p:txBody>
            <a:bodyPr wrap="none" rtlCol="0">
              <a:spAutoFit/>
            </a:bodyPr>
            <a:lstStyle/>
            <a:p>
              <a:r>
                <a:rPr lang="he-IL" sz="1400" b="1" dirty="0"/>
                <a:t>עדשים שחורות</a:t>
              </a:r>
              <a:endParaRPr lang="en-US" sz="1400" b="1" dirty="0"/>
            </a:p>
          </p:txBody>
        </p:sp>
        <p:sp>
          <p:nvSpPr>
            <p:cNvPr id="31" name="TextBox 30"/>
            <p:cNvSpPr txBox="1"/>
            <p:nvPr/>
          </p:nvSpPr>
          <p:spPr>
            <a:xfrm>
              <a:off x="5848512" y="2139702"/>
              <a:ext cx="535332" cy="245574"/>
            </a:xfrm>
            <a:prstGeom prst="rect">
              <a:avLst/>
            </a:prstGeom>
            <a:noFill/>
          </p:spPr>
          <p:txBody>
            <a:bodyPr wrap="none" rtlCol="0">
              <a:spAutoFit/>
            </a:bodyPr>
            <a:lstStyle/>
            <a:p>
              <a:r>
                <a:rPr lang="he-IL" sz="1400" b="1" dirty="0"/>
                <a:t>חומוס</a:t>
              </a:r>
              <a:endParaRPr lang="en-US" sz="1400" b="1" dirty="0"/>
            </a:p>
          </p:txBody>
        </p:sp>
        <p:sp>
          <p:nvSpPr>
            <p:cNvPr id="32" name="מלבן 31"/>
            <p:cNvSpPr/>
            <p:nvPr/>
          </p:nvSpPr>
          <p:spPr>
            <a:xfrm>
              <a:off x="4541220" y="1094549"/>
              <a:ext cx="1085635" cy="245574"/>
            </a:xfrm>
            <a:prstGeom prst="rect">
              <a:avLst/>
            </a:prstGeom>
          </p:spPr>
          <p:txBody>
            <a:bodyPr wrap="none">
              <a:spAutoFit/>
            </a:bodyPr>
            <a:lstStyle/>
            <a:p>
              <a:r>
                <a:rPr lang="he-IL" sz="1400" b="1" dirty="0"/>
                <a:t>שעועית אדומה</a:t>
              </a:r>
              <a:endParaRPr lang="en-US" sz="1400" b="1" dirty="0"/>
            </a:p>
          </p:txBody>
        </p:sp>
        <p:sp>
          <p:nvSpPr>
            <p:cNvPr id="33" name="מלבן 32"/>
            <p:cNvSpPr/>
            <p:nvPr/>
          </p:nvSpPr>
          <p:spPr>
            <a:xfrm>
              <a:off x="5548558" y="1098779"/>
              <a:ext cx="975795" cy="230790"/>
            </a:xfrm>
            <a:prstGeom prst="rect">
              <a:avLst/>
            </a:prstGeom>
          </p:spPr>
          <p:txBody>
            <a:bodyPr wrap="none">
              <a:spAutoFit/>
            </a:bodyPr>
            <a:lstStyle/>
            <a:p>
              <a:r>
                <a:rPr lang="he-IL" sz="1400" b="1" dirty="0"/>
                <a:t>שעועית לוביה</a:t>
              </a:r>
              <a:endParaRPr lang="en-US" sz="1400" b="1" dirty="0"/>
            </a:p>
          </p:txBody>
        </p:sp>
        <p:sp>
          <p:nvSpPr>
            <p:cNvPr id="34" name="מלבן 33"/>
            <p:cNvSpPr/>
            <p:nvPr/>
          </p:nvSpPr>
          <p:spPr>
            <a:xfrm>
              <a:off x="6948265" y="3907091"/>
              <a:ext cx="624046" cy="245574"/>
            </a:xfrm>
            <a:prstGeom prst="rect">
              <a:avLst/>
            </a:prstGeom>
          </p:spPr>
          <p:txBody>
            <a:bodyPr wrap="none">
              <a:spAutoFit/>
            </a:bodyPr>
            <a:lstStyle/>
            <a:p>
              <a:r>
                <a:rPr lang="he-IL" sz="1400" b="1" dirty="0"/>
                <a:t>תורמוס</a:t>
              </a:r>
              <a:endParaRPr lang="en-US" sz="1400" b="1" dirty="0"/>
            </a:p>
          </p:txBody>
        </p:sp>
        <p:pic>
          <p:nvPicPr>
            <p:cNvPr id="35" name="תמונה 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38539" y="2355726"/>
              <a:ext cx="655420" cy="491565"/>
            </a:xfrm>
            <a:prstGeom prst="ellipse">
              <a:avLst/>
            </a:prstGeom>
            <a:ln>
              <a:noFill/>
            </a:ln>
            <a:effectLst>
              <a:softEdge rad="112500"/>
            </a:effectLst>
          </p:spPr>
        </p:pic>
        <p:sp>
          <p:nvSpPr>
            <p:cNvPr id="36" name="מלבן 35"/>
            <p:cNvSpPr/>
            <p:nvPr/>
          </p:nvSpPr>
          <p:spPr>
            <a:xfrm>
              <a:off x="3431119" y="2108450"/>
              <a:ext cx="1001080" cy="245574"/>
            </a:xfrm>
            <a:prstGeom prst="rect">
              <a:avLst/>
            </a:prstGeom>
          </p:spPr>
          <p:txBody>
            <a:bodyPr wrap="none">
              <a:spAutoFit/>
            </a:bodyPr>
            <a:lstStyle/>
            <a:p>
              <a:r>
                <a:rPr lang="he-IL" sz="1400" b="1" dirty="0"/>
                <a:t>שעועית אזוקי</a:t>
              </a:r>
              <a:endParaRPr lang="en-US" sz="1400" b="1" dirty="0"/>
            </a:p>
          </p:txBody>
        </p:sp>
        <p:pic>
          <p:nvPicPr>
            <p:cNvPr id="37" name="תמונה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26965" y="3259853"/>
              <a:ext cx="670253" cy="446023"/>
            </a:xfrm>
            <a:prstGeom prst="ellipse">
              <a:avLst/>
            </a:prstGeom>
            <a:ln>
              <a:noFill/>
            </a:ln>
            <a:effectLst>
              <a:softEdge rad="112500"/>
            </a:effectLst>
          </p:spPr>
        </p:pic>
        <p:sp>
          <p:nvSpPr>
            <p:cNvPr id="38" name="מלבן 37"/>
            <p:cNvSpPr/>
            <p:nvPr/>
          </p:nvSpPr>
          <p:spPr>
            <a:xfrm>
              <a:off x="4545485" y="3029021"/>
              <a:ext cx="971971" cy="245574"/>
            </a:xfrm>
            <a:prstGeom prst="rect">
              <a:avLst/>
            </a:prstGeom>
          </p:spPr>
          <p:txBody>
            <a:bodyPr wrap="none">
              <a:spAutoFit/>
            </a:bodyPr>
            <a:lstStyle/>
            <a:p>
              <a:r>
                <a:rPr lang="he-IL" sz="1400" b="1" dirty="0"/>
                <a:t>שעועית מאש</a:t>
              </a:r>
              <a:endParaRPr lang="en-US" sz="1400" b="1" dirty="0"/>
            </a:p>
          </p:txBody>
        </p:sp>
      </p:grpSp>
    </p:spTree>
    <p:extLst>
      <p:ext uri="{BB962C8B-B14F-4D97-AF65-F5344CB8AC3E}">
        <p14:creationId xmlns:p14="http://schemas.microsoft.com/office/powerpoint/2010/main" val="2210035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58807" y="1378564"/>
            <a:ext cx="6761018" cy="2262158"/>
          </a:xfrm>
          <a:prstGeom prst="rect">
            <a:avLst/>
          </a:prstGeom>
          <a:noFill/>
        </p:spPr>
        <p:txBody>
          <a:bodyPr wrap="square" rtlCol="0">
            <a:spAutoFit/>
          </a:bodyPr>
          <a:lstStyle>
            <a:defPPr>
              <a:defRPr lang="en-US"/>
            </a:defPPr>
            <a:lvl1pPr marL="171446" indent="-171446" algn="r" defTabSz="685783" rtl="1">
              <a:spcAft>
                <a:spcPts val="1200"/>
              </a:spcAft>
              <a:buClr>
                <a:srgbClr val="FFB040"/>
              </a:buClr>
              <a:buFont typeface="Wingdings" panose="05000000000000000000" pitchFamily="2" charset="2"/>
              <a:buChar char=""/>
              <a:defRPr sz="2100" b="1">
                <a:solidFill>
                  <a:srgbClr val="6D5E57"/>
                </a:solidFill>
                <a:latin typeface="Arial" panose="020B0604020202020204" pitchFamily="34" charset="0"/>
                <a:cs typeface="Arial" panose="020B0604020202020204" pitchFamily="34" charset="0"/>
              </a:defRPr>
            </a:lvl1pPr>
          </a:lstStyle>
          <a:p>
            <a:r>
              <a:rPr lang="he-IL" dirty="0"/>
              <a:t>    </a:t>
            </a:r>
            <a:r>
              <a:rPr lang="he-IL" sz="2000" b="0" dirty="0"/>
              <a:t>מכילות חלבון באיכות גבוהה מאוד</a:t>
            </a:r>
          </a:p>
          <a:p>
            <a:r>
              <a:rPr lang="he-IL" sz="2000" b="0" dirty="0"/>
              <a:t>    מופחתות קלוריות</a:t>
            </a:r>
          </a:p>
          <a:p>
            <a:r>
              <a:rPr lang="he-IL" sz="2000" b="0" dirty="0"/>
              <a:t>    דלות שומן</a:t>
            </a:r>
          </a:p>
          <a:p>
            <a:r>
              <a:rPr lang="he-IL" sz="2000" b="0" dirty="0"/>
              <a:t>    עשירות בסיבים תזונתיים</a:t>
            </a:r>
          </a:p>
          <a:p>
            <a:r>
              <a:rPr lang="he-IL" sz="2000" b="0" dirty="0"/>
              <a:t>    עשירות במינרלים, ויטמינים ומגוון נוגדי </a:t>
            </a:r>
            <a:r>
              <a:rPr lang="he-IL" sz="2000" b="0" dirty="0" err="1"/>
              <a:t>חימצון</a:t>
            </a:r>
            <a:endParaRPr lang="he-IL" sz="2000" b="0" dirty="0"/>
          </a:p>
        </p:txBody>
      </p:sp>
      <p:sp>
        <p:nvSpPr>
          <p:cNvPr id="8" name="כותרת 1"/>
          <p:cNvSpPr txBox="1">
            <a:spLocks/>
          </p:cNvSpPr>
          <p:nvPr/>
        </p:nvSpPr>
        <p:spPr>
          <a:xfrm>
            <a:off x="759031" y="520810"/>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הערכים התזונתיים של הקטניות</a:t>
            </a:r>
          </a:p>
          <a:p>
            <a:pPr algn="r"/>
            <a:endParaRPr lang="en-US" sz="3200" b="1" dirty="0">
              <a:solidFill>
                <a:srgbClr val="FAAF40"/>
              </a:solidFill>
              <a:latin typeface="Tahoma" panose="020B0604030504040204" pitchFamily="34" charset="0"/>
              <a:ea typeface="Tahoma" panose="020B0604030504040204" pitchFamily="34" charset="0"/>
              <a:cs typeface="+mn-cs"/>
            </a:endParaRPr>
          </a:p>
        </p:txBody>
      </p:sp>
      <p:grpSp>
        <p:nvGrpSpPr>
          <p:cNvPr id="5" name="Group 4"/>
          <p:cNvGrpSpPr/>
          <p:nvPr/>
        </p:nvGrpSpPr>
        <p:grpSpPr>
          <a:xfrm>
            <a:off x="5664723" y="3950891"/>
            <a:ext cx="852953" cy="861799"/>
            <a:chOff x="686197" y="637309"/>
            <a:chExt cx="962494" cy="845127"/>
          </a:xfrm>
        </p:grpSpPr>
        <p:sp>
          <p:nvSpPr>
            <p:cNvPr id="6" name="Oval 5"/>
            <p:cNvSpPr/>
            <p:nvPr/>
          </p:nvSpPr>
          <p:spPr>
            <a:xfrm>
              <a:off x="686197" y="637309"/>
              <a:ext cx="962494" cy="845127"/>
            </a:xfrm>
            <a:prstGeom prst="ellipse">
              <a:avLst/>
            </a:prstGeom>
            <a:solidFill>
              <a:srgbClr val="88C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TextBox 6"/>
            <p:cNvSpPr txBox="1"/>
            <p:nvPr/>
          </p:nvSpPr>
          <p:spPr>
            <a:xfrm>
              <a:off x="818332" y="901648"/>
              <a:ext cx="651164" cy="301823"/>
            </a:xfrm>
            <a:prstGeom prst="rect">
              <a:avLst/>
            </a:prstGeom>
            <a:noFill/>
          </p:spPr>
          <p:txBody>
            <a:bodyPr wrap="square" rtlCol="0">
              <a:spAutoFit/>
            </a:bodyPr>
            <a:lstStyle/>
            <a:p>
              <a:pPr algn="ctr"/>
              <a:r>
                <a:rPr lang="he-IL" sz="1400" b="1" dirty="0">
                  <a:solidFill>
                    <a:schemeClr val="bg1"/>
                  </a:solidFill>
                  <a:latin typeface="Arial" panose="020B0604020202020204" pitchFamily="34" charset="0"/>
                  <a:cs typeface="Arial" panose="020B0604020202020204" pitchFamily="34" charset="0"/>
                </a:rPr>
                <a:t>סידן</a:t>
              </a:r>
              <a:endParaRPr lang="en-US" sz="1400" b="1" dirty="0">
                <a:solidFill>
                  <a:schemeClr val="bg1"/>
                </a:solidFill>
              </a:endParaRPr>
            </a:p>
          </p:txBody>
        </p:sp>
      </p:grpSp>
      <p:grpSp>
        <p:nvGrpSpPr>
          <p:cNvPr id="9" name="Group 8"/>
          <p:cNvGrpSpPr/>
          <p:nvPr/>
        </p:nvGrpSpPr>
        <p:grpSpPr>
          <a:xfrm>
            <a:off x="7819053" y="3879999"/>
            <a:ext cx="852953" cy="861799"/>
            <a:chOff x="686197" y="637309"/>
            <a:chExt cx="962494" cy="845127"/>
          </a:xfrm>
        </p:grpSpPr>
        <p:sp>
          <p:nvSpPr>
            <p:cNvPr id="10" name="Oval 9"/>
            <p:cNvSpPr/>
            <p:nvPr/>
          </p:nvSpPr>
          <p:spPr>
            <a:xfrm>
              <a:off x="686197" y="637309"/>
              <a:ext cx="962494" cy="845127"/>
            </a:xfrm>
            <a:prstGeom prst="ellipse">
              <a:avLst/>
            </a:prstGeom>
            <a:solidFill>
              <a:srgbClr val="F7E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 name="TextBox 10"/>
            <p:cNvSpPr txBox="1"/>
            <p:nvPr/>
          </p:nvSpPr>
          <p:spPr>
            <a:xfrm>
              <a:off x="841861" y="901648"/>
              <a:ext cx="651164" cy="301823"/>
            </a:xfrm>
            <a:prstGeom prst="rect">
              <a:avLst/>
            </a:prstGeom>
            <a:noFill/>
          </p:spPr>
          <p:txBody>
            <a:bodyPr wrap="square" rtlCol="0">
              <a:spAutoFit/>
            </a:bodyPr>
            <a:lstStyle/>
            <a:p>
              <a:pPr algn="ctr"/>
              <a:r>
                <a:rPr lang="he-IL" sz="1400" b="1" dirty="0">
                  <a:solidFill>
                    <a:schemeClr val="bg1"/>
                  </a:solidFill>
                  <a:latin typeface="Arial" panose="020B0604020202020204" pitchFamily="34" charset="0"/>
                  <a:cs typeface="Arial" panose="020B0604020202020204" pitchFamily="34" charset="0"/>
                </a:rPr>
                <a:t>ברזל</a:t>
              </a:r>
              <a:endParaRPr lang="en-US" sz="1400" b="1" dirty="0">
                <a:solidFill>
                  <a:schemeClr val="bg1"/>
                </a:solidFill>
              </a:endParaRPr>
            </a:p>
          </p:txBody>
        </p:sp>
      </p:grpSp>
      <p:grpSp>
        <p:nvGrpSpPr>
          <p:cNvPr id="12" name="Group 11"/>
          <p:cNvGrpSpPr/>
          <p:nvPr/>
        </p:nvGrpSpPr>
        <p:grpSpPr>
          <a:xfrm>
            <a:off x="3396895" y="3960173"/>
            <a:ext cx="852953" cy="861799"/>
            <a:chOff x="686197" y="637309"/>
            <a:chExt cx="962494" cy="845127"/>
          </a:xfrm>
        </p:grpSpPr>
        <p:sp>
          <p:nvSpPr>
            <p:cNvPr id="13" name="Oval 12"/>
            <p:cNvSpPr/>
            <p:nvPr/>
          </p:nvSpPr>
          <p:spPr>
            <a:xfrm>
              <a:off x="686197" y="637309"/>
              <a:ext cx="962494" cy="845127"/>
            </a:xfrm>
            <a:prstGeom prst="ellipse">
              <a:avLst/>
            </a:prstGeom>
            <a:solidFill>
              <a:srgbClr val="F9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 name="TextBox 13"/>
            <p:cNvSpPr txBox="1"/>
            <p:nvPr/>
          </p:nvSpPr>
          <p:spPr>
            <a:xfrm>
              <a:off x="818332" y="901648"/>
              <a:ext cx="651164" cy="301823"/>
            </a:xfrm>
            <a:prstGeom prst="rect">
              <a:avLst/>
            </a:prstGeom>
            <a:noFill/>
          </p:spPr>
          <p:txBody>
            <a:bodyPr wrap="square" rtlCol="0">
              <a:spAutoFit/>
            </a:bodyPr>
            <a:lstStyle/>
            <a:p>
              <a:pPr algn="ctr"/>
              <a:r>
                <a:rPr lang="he-IL" sz="1400" b="1" dirty="0">
                  <a:solidFill>
                    <a:schemeClr val="bg1"/>
                  </a:solidFill>
                  <a:latin typeface="Arial" panose="020B0604020202020204" pitchFamily="34" charset="0"/>
                  <a:cs typeface="Arial" panose="020B0604020202020204" pitchFamily="34" charset="0"/>
                </a:rPr>
                <a:t>אבץ</a:t>
              </a:r>
              <a:endParaRPr lang="en-US" sz="1400" b="1" dirty="0">
                <a:solidFill>
                  <a:schemeClr val="bg1"/>
                </a:solidFill>
              </a:endParaRPr>
            </a:p>
          </p:txBody>
        </p:sp>
      </p:grpSp>
      <p:grpSp>
        <p:nvGrpSpPr>
          <p:cNvPr id="15" name="Group 14"/>
          <p:cNvGrpSpPr/>
          <p:nvPr/>
        </p:nvGrpSpPr>
        <p:grpSpPr>
          <a:xfrm>
            <a:off x="4501959" y="3616470"/>
            <a:ext cx="852953" cy="861799"/>
            <a:chOff x="686197" y="637309"/>
            <a:chExt cx="962494" cy="845127"/>
          </a:xfrm>
        </p:grpSpPr>
        <p:sp>
          <p:nvSpPr>
            <p:cNvPr id="16" name="Oval 15"/>
            <p:cNvSpPr/>
            <p:nvPr/>
          </p:nvSpPr>
          <p:spPr>
            <a:xfrm>
              <a:off x="686197" y="637309"/>
              <a:ext cx="962494" cy="845127"/>
            </a:xfrm>
            <a:prstGeom prst="ellipse">
              <a:avLst/>
            </a:prstGeom>
            <a:solidFill>
              <a:srgbClr val="D6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7" name="TextBox 16"/>
            <p:cNvSpPr txBox="1"/>
            <p:nvPr/>
          </p:nvSpPr>
          <p:spPr>
            <a:xfrm>
              <a:off x="818332" y="901648"/>
              <a:ext cx="651164" cy="301823"/>
            </a:xfrm>
            <a:prstGeom prst="rect">
              <a:avLst/>
            </a:prstGeom>
            <a:noFill/>
          </p:spPr>
          <p:txBody>
            <a:bodyPr wrap="square" rtlCol="0">
              <a:spAutoFit/>
            </a:bodyPr>
            <a:lstStyle/>
            <a:p>
              <a:pPr algn="ctr"/>
              <a:r>
                <a:rPr lang="he-IL" sz="1400" b="1" dirty="0">
                  <a:solidFill>
                    <a:schemeClr val="bg1"/>
                  </a:solidFill>
                  <a:latin typeface="Arial" panose="020B0604020202020204" pitchFamily="34" charset="0"/>
                  <a:cs typeface="Arial" panose="020B0604020202020204" pitchFamily="34" charset="0"/>
                </a:rPr>
                <a:t>זרחן</a:t>
              </a:r>
              <a:endParaRPr lang="en-US" sz="1400" b="1" dirty="0">
                <a:solidFill>
                  <a:schemeClr val="bg1"/>
                </a:solidFill>
              </a:endParaRPr>
            </a:p>
          </p:txBody>
        </p:sp>
      </p:grpSp>
      <p:grpSp>
        <p:nvGrpSpPr>
          <p:cNvPr id="18" name="Group 17"/>
          <p:cNvGrpSpPr/>
          <p:nvPr/>
        </p:nvGrpSpPr>
        <p:grpSpPr>
          <a:xfrm>
            <a:off x="6713989" y="3750541"/>
            <a:ext cx="852953" cy="861799"/>
            <a:chOff x="686197" y="637309"/>
            <a:chExt cx="962494" cy="845127"/>
          </a:xfrm>
        </p:grpSpPr>
        <p:sp>
          <p:nvSpPr>
            <p:cNvPr id="19" name="Oval 18"/>
            <p:cNvSpPr/>
            <p:nvPr/>
          </p:nvSpPr>
          <p:spPr>
            <a:xfrm>
              <a:off x="686197" y="637309"/>
              <a:ext cx="962494" cy="845127"/>
            </a:xfrm>
            <a:prstGeom prst="ellipse">
              <a:avLst/>
            </a:prstGeom>
            <a:solidFill>
              <a:srgbClr val="CDD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TextBox 19"/>
            <p:cNvSpPr txBox="1"/>
            <p:nvPr/>
          </p:nvSpPr>
          <p:spPr>
            <a:xfrm>
              <a:off x="785694" y="901648"/>
              <a:ext cx="830359" cy="301823"/>
            </a:xfrm>
            <a:prstGeom prst="rect">
              <a:avLst/>
            </a:prstGeom>
            <a:noFill/>
          </p:spPr>
          <p:txBody>
            <a:bodyPr wrap="square" rtlCol="0">
              <a:spAutoFit/>
            </a:bodyPr>
            <a:lstStyle/>
            <a:p>
              <a:pPr algn="ctr"/>
              <a:r>
                <a:rPr lang="he-IL" sz="1400" b="1" dirty="0">
                  <a:solidFill>
                    <a:schemeClr val="bg1"/>
                  </a:solidFill>
                  <a:latin typeface="Arial" panose="020B0604020202020204" pitchFamily="34" charset="0"/>
                  <a:cs typeface="Arial" panose="020B0604020202020204" pitchFamily="34" charset="0"/>
                </a:rPr>
                <a:t>אשלגן</a:t>
              </a:r>
              <a:endParaRPr lang="en-US" sz="1400" b="1" dirty="0">
                <a:solidFill>
                  <a:schemeClr val="bg1"/>
                </a:solidFill>
              </a:endParaRPr>
            </a:p>
          </p:txBody>
        </p:sp>
      </p:grpSp>
      <p:grpSp>
        <p:nvGrpSpPr>
          <p:cNvPr id="21" name="Group 20"/>
          <p:cNvGrpSpPr/>
          <p:nvPr/>
        </p:nvGrpSpPr>
        <p:grpSpPr>
          <a:xfrm>
            <a:off x="2487872" y="3879999"/>
            <a:ext cx="664905" cy="692244"/>
            <a:chOff x="794786" y="637309"/>
            <a:chExt cx="853905" cy="845127"/>
          </a:xfrm>
        </p:grpSpPr>
        <p:sp>
          <p:nvSpPr>
            <p:cNvPr id="22" name="Oval 21"/>
            <p:cNvSpPr/>
            <p:nvPr/>
          </p:nvSpPr>
          <p:spPr>
            <a:xfrm>
              <a:off x="794786" y="637309"/>
              <a:ext cx="853905" cy="845127"/>
            </a:xfrm>
            <a:prstGeom prst="ellipse">
              <a:avLst/>
            </a:prstGeom>
            <a:solidFill>
              <a:srgbClr val="88C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3" name="TextBox 22"/>
            <p:cNvSpPr txBox="1"/>
            <p:nvPr/>
          </p:nvSpPr>
          <p:spPr>
            <a:xfrm>
              <a:off x="900545" y="832383"/>
              <a:ext cx="651164" cy="450899"/>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B</a:t>
              </a:r>
              <a:r>
                <a:rPr lang="he-IL" sz="1800" b="1" dirty="0">
                  <a:solidFill>
                    <a:schemeClr val="bg1"/>
                  </a:solidFill>
                </a:rPr>
                <a:t>1</a:t>
              </a:r>
              <a:endParaRPr lang="en-US" sz="1800" b="1" dirty="0">
                <a:solidFill>
                  <a:schemeClr val="bg1"/>
                </a:solidFill>
              </a:endParaRPr>
            </a:p>
          </p:txBody>
        </p:sp>
      </p:grpSp>
      <p:grpSp>
        <p:nvGrpSpPr>
          <p:cNvPr id="24" name="Group 23"/>
          <p:cNvGrpSpPr/>
          <p:nvPr/>
        </p:nvGrpSpPr>
        <p:grpSpPr>
          <a:xfrm>
            <a:off x="1697638" y="4129728"/>
            <a:ext cx="664905" cy="692244"/>
            <a:chOff x="794786" y="637309"/>
            <a:chExt cx="853905" cy="845127"/>
          </a:xfrm>
        </p:grpSpPr>
        <p:sp>
          <p:nvSpPr>
            <p:cNvPr id="25" name="Oval 24"/>
            <p:cNvSpPr/>
            <p:nvPr/>
          </p:nvSpPr>
          <p:spPr>
            <a:xfrm>
              <a:off x="794786" y="637309"/>
              <a:ext cx="853905" cy="845127"/>
            </a:xfrm>
            <a:prstGeom prst="ellipse">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6" name="TextBox 25"/>
            <p:cNvSpPr txBox="1"/>
            <p:nvPr/>
          </p:nvSpPr>
          <p:spPr>
            <a:xfrm>
              <a:off x="900545" y="832383"/>
              <a:ext cx="651164" cy="450899"/>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B</a:t>
              </a:r>
              <a:r>
                <a:rPr lang="he-IL" sz="1800" b="1" dirty="0">
                  <a:solidFill>
                    <a:schemeClr val="bg1"/>
                  </a:solidFill>
                </a:rPr>
                <a:t>2</a:t>
              </a:r>
              <a:endParaRPr lang="en-US" sz="1800" b="1" dirty="0">
                <a:solidFill>
                  <a:schemeClr val="bg1"/>
                </a:solidFill>
              </a:endParaRPr>
            </a:p>
          </p:txBody>
        </p:sp>
      </p:grpSp>
      <p:grpSp>
        <p:nvGrpSpPr>
          <p:cNvPr id="27" name="Group 26"/>
          <p:cNvGrpSpPr/>
          <p:nvPr/>
        </p:nvGrpSpPr>
        <p:grpSpPr>
          <a:xfrm>
            <a:off x="1032733" y="3437484"/>
            <a:ext cx="664905" cy="692244"/>
            <a:chOff x="794786" y="637309"/>
            <a:chExt cx="853905" cy="845127"/>
          </a:xfrm>
        </p:grpSpPr>
        <p:sp>
          <p:nvSpPr>
            <p:cNvPr id="28" name="Oval 27"/>
            <p:cNvSpPr/>
            <p:nvPr/>
          </p:nvSpPr>
          <p:spPr>
            <a:xfrm>
              <a:off x="794786" y="637309"/>
              <a:ext cx="853905" cy="845127"/>
            </a:xfrm>
            <a:prstGeom prst="ellipse">
              <a:avLst/>
            </a:prstGeom>
            <a:solidFill>
              <a:srgbClr val="D8E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9" name="TextBox 28"/>
            <p:cNvSpPr txBox="1"/>
            <p:nvPr/>
          </p:nvSpPr>
          <p:spPr>
            <a:xfrm>
              <a:off x="900545" y="832383"/>
              <a:ext cx="651164" cy="450899"/>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B</a:t>
              </a:r>
              <a:r>
                <a:rPr lang="he-IL" sz="1800" b="1" dirty="0">
                  <a:solidFill>
                    <a:schemeClr val="bg1"/>
                  </a:solidFill>
                </a:rPr>
                <a:t>3</a:t>
              </a:r>
              <a:endParaRPr lang="en-US" sz="1800" b="1" dirty="0">
                <a:solidFill>
                  <a:schemeClr val="bg1"/>
                </a:solidFill>
              </a:endParaRPr>
            </a:p>
          </p:txBody>
        </p:sp>
      </p:grpSp>
      <p:pic>
        <p:nvPicPr>
          <p:cNvPr id="2" name="Picture 1"/>
          <p:cNvPicPr>
            <a:picLocks noChangeAspect="1"/>
          </p:cNvPicPr>
          <p:nvPr/>
        </p:nvPicPr>
        <p:blipFill>
          <a:blip r:embed="rId3"/>
          <a:stretch>
            <a:fillRect/>
          </a:stretch>
        </p:blipFill>
        <p:spPr>
          <a:xfrm>
            <a:off x="630252" y="798888"/>
            <a:ext cx="2405297" cy="2569946"/>
          </a:xfrm>
          <a:prstGeom prst="rect">
            <a:avLst/>
          </a:prstGeom>
        </p:spPr>
      </p:pic>
    </p:spTree>
    <p:extLst>
      <p:ext uri="{BB962C8B-B14F-4D97-AF65-F5344CB8AC3E}">
        <p14:creationId xmlns:p14="http://schemas.microsoft.com/office/powerpoint/2010/main" val="524239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p:cNvSpPr txBox="1">
            <a:spLocks/>
          </p:cNvSpPr>
          <p:nvPr/>
        </p:nvSpPr>
        <p:spPr>
          <a:xfrm>
            <a:off x="794786" y="286022"/>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קטניות הן מקור מרכזי לחלבונים מהצומח</a:t>
            </a:r>
            <a:endParaRPr lang="en-US" sz="3200" b="1" dirty="0">
              <a:solidFill>
                <a:srgbClr val="5C4942"/>
              </a:solidFill>
              <a:latin typeface="Tahoma" panose="020B0604030504040204" pitchFamily="34" charset="0"/>
              <a:ea typeface="Tahoma" panose="020B0604030504040204" pitchFamily="34" charset="0"/>
              <a:cs typeface="+mn-cs"/>
            </a:endParaRPr>
          </a:p>
        </p:txBody>
      </p:sp>
      <p:sp>
        <p:nvSpPr>
          <p:cNvPr id="7" name="TextBox 6"/>
          <p:cNvSpPr txBox="1"/>
          <p:nvPr/>
        </p:nvSpPr>
        <p:spPr>
          <a:xfrm>
            <a:off x="3856007" y="1389617"/>
            <a:ext cx="4664537" cy="2970044"/>
          </a:xfrm>
          <a:prstGeom prst="rect">
            <a:avLst/>
          </a:prstGeom>
          <a:noFill/>
        </p:spPr>
        <p:txBody>
          <a:bodyPr wrap="square" rtlCol="0">
            <a:spAutoFit/>
          </a:bodyPr>
          <a:lstStyle>
            <a:defPPr>
              <a:defRPr lang="en-US"/>
            </a:defPPr>
            <a:lvl1pPr marL="171446" indent="-171446" algn="r" defTabSz="685783" rtl="1">
              <a:spcAft>
                <a:spcPts val="1200"/>
              </a:spcAft>
              <a:buClr>
                <a:srgbClr val="FFB040"/>
              </a:buClr>
              <a:buFont typeface="Wingdings" panose="05000000000000000000" pitchFamily="2" charset="2"/>
              <a:buChar char=""/>
              <a:defRPr sz="2100" b="1">
                <a:solidFill>
                  <a:srgbClr val="6D5E57"/>
                </a:solidFill>
                <a:latin typeface="Arial" panose="020B0604020202020204" pitchFamily="34" charset="0"/>
                <a:cs typeface="Arial" panose="020B0604020202020204" pitchFamily="34" charset="0"/>
              </a:defRPr>
            </a:lvl1pPr>
          </a:lstStyle>
          <a:p>
            <a:pPr marL="0" indent="0">
              <a:buNone/>
            </a:pPr>
            <a:r>
              <a:rPr lang="he-IL" sz="2000" b="0" dirty="0"/>
              <a:t>תפקידי החלבונים בגוף:</a:t>
            </a:r>
          </a:p>
          <a:p>
            <a:r>
              <a:rPr lang="he-IL" sz="2000" b="0" dirty="0"/>
              <a:t>    בונים את השרירים והעצמות</a:t>
            </a:r>
          </a:p>
          <a:p>
            <a:r>
              <a:rPr lang="he-IL" sz="2000" b="0" dirty="0"/>
              <a:t>    מהווים חומרי גלם לנוגדנים </a:t>
            </a:r>
            <a:br>
              <a:rPr lang="en-US" sz="2000" b="0" dirty="0"/>
            </a:br>
            <a:r>
              <a:rPr lang="he-IL" sz="2000" b="0" dirty="0"/>
              <a:t>     ולמוליכים עצביים</a:t>
            </a:r>
          </a:p>
          <a:p>
            <a:r>
              <a:rPr lang="he-IL" sz="2000" b="0" dirty="0"/>
              <a:t>    מובילים חומרים בגוף</a:t>
            </a:r>
          </a:p>
          <a:p>
            <a:r>
              <a:rPr lang="he-IL" sz="2000" b="0" dirty="0"/>
              <a:t>    משפיעים על חומציות הדם ומהווים</a:t>
            </a:r>
            <a:br>
              <a:rPr lang="en-US" sz="2000" b="0" dirty="0"/>
            </a:br>
            <a:r>
              <a:rPr lang="he-IL" sz="2000" b="0" dirty="0"/>
              <a:t>     חומרי גלם לבניית הורמונים</a:t>
            </a:r>
          </a:p>
        </p:txBody>
      </p:sp>
      <p:pic>
        <p:nvPicPr>
          <p:cNvPr id="2" name="Picture 1"/>
          <p:cNvPicPr>
            <a:picLocks noChangeAspect="1"/>
          </p:cNvPicPr>
          <p:nvPr/>
        </p:nvPicPr>
        <p:blipFill>
          <a:blip r:embed="rId3"/>
          <a:stretch>
            <a:fillRect/>
          </a:stretch>
        </p:blipFill>
        <p:spPr>
          <a:xfrm>
            <a:off x="1106921" y="1686112"/>
            <a:ext cx="2954716" cy="2356892"/>
          </a:xfrm>
          <a:prstGeom prst="rect">
            <a:avLst/>
          </a:prstGeom>
        </p:spPr>
      </p:pic>
    </p:spTree>
    <p:extLst>
      <p:ext uri="{BB962C8B-B14F-4D97-AF65-F5344CB8AC3E}">
        <p14:creationId xmlns:p14="http://schemas.microsoft.com/office/powerpoint/2010/main" val="3876145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18105" y="2046607"/>
            <a:ext cx="5216541" cy="1183601"/>
            <a:chOff x="1752459" y="1272219"/>
            <a:chExt cx="5792042" cy="1339160"/>
          </a:xfrm>
        </p:grpSpPr>
        <p:grpSp>
          <p:nvGrpSpPr>
            <p:cNvPr id="5" name="Group 4"/>
            <p:cNvGrpSpPr/>
            <p:nvPr/>
          </p:nvGrpSpPr>
          <p:grpSpPr>
            <a:xfrm>
              <a:off x="3159219" y="1596631"/>
              <a:ext cx="2879566" cy="719147"/>
              <a:chOff x="3159219" y="1596631"/>
              <a:chExt cx="2879566" cy="719147"/>
            </a:xfrm>
          </p:grpSpPr>
          <p:sp>
            <p:nvSpPr>
              <p:cNvPr id="18" name="Freeform 17"/>
              <p:cNvSpPr/>
              <p:nvPr/>
            </p:nvSpPr>
            <p:spPr>
              <a:xfrm>
                <a:off x="3159219" y="1596631"/>
                <a:ext cx="719147" cy="719147"/>
              </a:xfrm>
              <a:custGeom>
                <a:avLst/>
                <a:gdLst>
                  <a:gd name="connsiteX0" fmla="*/ 95323 w 719147"/>
                  <a:gd name="connsiteY0" fmla="*/ 275002 h 719147"/>
                  <a:gd name="connsiteX1" fmla="*/ 275002 w 719147"/>
                  <a:gd name="connsiteY1" fmla="*/ 275002 h 719147"/>
                  <a:gd name="connsiteX2" fmla="*/ 275002 w 719147"/>
                  <a:gd name="connsiteY2" fmla="*/ 95323 h 719147"/>
                  <a:gd name="connsiteX3" fmla="*/ 444145 w 719147"/>
                  <a:gd name="connsiteY3" fmla="*/ 95323 h 719147"/>
                  <a:gd name="connsiteX4" fmla="*/ 444145 w 719147"/>
                  <a:gd name="connsiteY4" fmla="*/ 275002 h 719147"/>
                  <a:gd name="connsiteX5" fmla="*/ 623824 w 719147"/>
                  <a:gd name="connsiteY5" fmla="*/ 275002 h 719147"/>
                  <a:gd name="connsiteX6" fmla="*/ 623824 w 719147"/>
                  <a:gd name="connsiteY6" fmla="*/ 444145 h 719147"/>
                  <a:gd name="connsiteX7" fmla="*/ 444145 w 719147"/>
                  <a:gd name="connsiteY7" fmla="*/ 444145 h 719147"/>
                  <a:gd name="connsiteX8" fmla="*/ 444145 w 719147"/>
                  <a:gd name="connsiteY8" fmla="*/ 623824 h 719147"/>
                  <a:gd name="connsiteX9" fmla="*/ 275002 w 719147"/>
                  <a:gd name="connsiteY9" fmla="*/ 623824 h 719147"/>
                  <a:gd name="connsiteX10" fmla="*/ 275002 w 719147"/>
                  <a:gd name="connsiteY10" fmla="*/ 444145 h 719147"/>
                  <a:gd name="connsiteX11" fmla="*/ 95323 w 719147"/>
                  <a:gd name="connsiteY11" fmla="*/ 444145 h 719147"/>
                  <a:gd name="connsiteX12" fmla="*/ 95323 w 719147"/>
                  <a:gd name="connsiteY12" fmla="*/ 275002 h 71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47" h="719147">
                    <a:moveTo>
                      <a:pt x="95323" y="275002"/>
                    </a:moveTo>
                    <a:lnTo>
                      <a:pt x="275002" y="275002"/>
                    </a:lnTo>
                    <a:lnTo>
                      <a:pt x="275002" y="95323"/>
                    </a:lnTo>
                    <a:lnTo>
                      <a:pt x="444145" y="95323"/>
                    </a:lnTo>
                    <a:lnTo>
                      <a:pt x="444145" y="275002"/>
                    </a:lnTo>
                    <a:lnTo>
                      <a:pt x="623824" y="275002"/>
                    </a:lnTo>
                    <a:lnTo>
                      <a:pt x="623824" y="444145"/>
                    </a:lnTo>
                    <a:lnTo>
                      <a:pt x="444145" y="444145"/>
                    </a:lnTo>
                    <a:lnTo>
                      <a:pt x="444145" y="623824"/>
                    </a:lnTo>
                    <a:lnTo>
                      <a:pt x="275002" y="623824"/>
                    </a:lnTo>
                    <a:lnTo>
                      <a:pt x="275002" y="444145"/>
                    </a:lnTo>
                    <a:lnTo>
                      <a:pt x="95323" y="444145"/>
                    </a:lnTo>
                    <a:lnTo>
                      <a:pt x="95323" y="275002"/>
                    </a:lnTo>
                    <a:close/>
                  </a:path>
                </a:pathLst>
              </a:custGeom>
              <a:solidFill>
                <a:srgbClr val="57463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5323" tIns="275002" rIns="95323" bIns="275002"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0" name="Freeform 19"/>
              <p:cNvSpPr/>
              <p:nvPr/>
            </p:nvSpPr>
            <p:spPr>
              <a:xfrm>
                <a:off x="5319638" y="1596631"/>
                <a:ext cx="719147" cy="719147"/>
              </a:xfrm>
              <a:custGeom>
                <a:avLst/>
                <a:gdLst>
                  <a:gd name="connsiteX0" fmla="*/ 95323 w 719147"/>
                  <a:gd name="connsiteY0" fmla="*/ 148144 h 719147"/>
                  <a:gd name="connsiteX1" fmla="*/ 623824 w 719147"/>
                  <a:gd name="connsiteY1" fmla="*/ 148144 h 719147"/>
                  <a:gd name="connsiteX2" fmla="*/ 623824 w 719147"/>
                  <a:gd name="connsiteY2" fmla="*/ 317288 h 719147"/>
                  <a:gd name="connsiteX3" fmla="*/ 95323 w 719147"/>
                  <a:gd name="connsiteY3" fmla="*/ 317288 h 719147"/>
                  <a:gd name="connsiteX4" fmla="*/ 95323 w 719147"/>
                  <a:gd name="connsiteY4" fmla="*/ 148144 h 719147"/>
                  <a:gd name="connsiteX5" fmla="*/ 95323 w 719147"/>
                  <a:gd name="connsiteY5" fmla="*/ 401859 h 719147"/>
                  <a:gd name="connsiteX6" fmla="*/ 623824 w 719147"/>
                  <a:gd name="connsiteY6" fmla="*/ 401859 h 719147"/>
                  <a:gd name="connsiteX7" fmla="*/ 623824 w 719147"/>
                  <a:gd name="connsiteY7" fmla="*/ 571003 h 719147"/>
                  <a:gd name="connsiteX8" fmla="*/ 95323 w 719147"/>
                  <a:gd name="connsiteY8" fmla="*/ 571003 h 719147"/>
                  <a:gd name="connsiteX9" fmla="*/ 95323 w 719147"/>
                  <a:gd name="connsiteY9" fmla="*/ 401859 h 71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47" h="719147">
                    <a:moveTo>
                      <a:pt x="95323" y="148144"/>
                    </a:moveTo>
                    <a:lnTo>
                      <a:pt x="623824" y="148144"/>
                    </a:lnTo>
                    <a:lnTo>
                      <a:pt x="623824" y="317288"/>
                    </a:lnTo>
                    <a:lnTo>
                      <a:pt x="95323" y="317288"/>
                    </a:lnTo>
                    <a:lnTo>
                      <a:pt x="95323" y="148144"/>
                    </a:lnTo>
                    <a:close/>
                    <a:moveTo>
                      <a:pt x="95323" y="401859"/>
                    </a:moveTo>
                    <a:lnTo>
                      <a:pt x="623824" y="401859"/>
                    </a:lnTo>
                    <a:lnTo>
                      <a:pt x="623824" y="571003"/>
                    </a:lnTo>
                    <a:lnTo>
                      <a:pt x="95323" y="571003"/>
                    </a:lnTo>
                    <a:lnTo>
                      <a:pt x="95323" y="401859"/>
                    </a:lnTo>
                    <a:close/>
                  </a:path>
                </a:pathLst>
              </a:custGeom>
              <a:solidFill>
                <a:srgbClr val="5B4A4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5323" tIns="148144" rIns="95323" bIns="148144" numCol="1" spcCol="1270" anchor="ctr" anchorCtr="0">
                <a:noAutofit/>
              </a:bodyPr>
              <a:lstStyle/>
              <a:p>
                <a:pPr marL="0" lvl="0" indent="0" algn="ctr" defTabSz="844550">
                  <a:lnSpc>
                    <a:spcPct val="90000"/>
                  </a:lnSpc>
                  <a:spcBef>
                    <a:spcPct val="0"/>
                  </a:spcBef>
                  <a:spcAft>
                    <a:spcPct val="35000"/>
                  </a:spcAft>
                  <a:buNone/>
                </a:pPr>
                <a:endParaRPr lang="en-US" sz="1900" kern="1200"/>
              </a:p>
            </p:txBody>
          </p:sp>
        </p:grpSp>
        <p:grpSp>
          <p:nvGrpSpPr>
            <p:cNvPr id="8" name="Group 7"/>
            <p:cNvGrpSpPr/>
            <p:nvPr/>
          </p:nvGrpSpPr>
          <p:grpSpPr>
            <a:xfrm>
              <a:off x="3954235" y="1301029"/>
              <a:ext cx="1350819" cy="1310350"/>
              <a:chOff x="686197" y="637309"/>
              <a:chExt cx="962494" cy="845127"/>
            </a:xfrm>
          </p:grpSpPr>
          <p:sp>
            <p:nvSpPr>
              <p:cNvPr id="9" name="Oval 8"/>
              <p:cNvSpPr/>
              <p:nvPr/>
            </p:nvSpPr>
            <p:spPr>
              <a:xfrm>
                <a:off x="686197" y="637309"/>
                <a:ext cx="962494" cy="84512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99534" y="901648"/>
                <a:ext cx="946044" cy="336890"/>
              </a:xfrm>
              <a:prstGeom prst="rect">
                <a:avLst/>
              </a:prstGeom>
              <a:noFill/>
            </p:spPr>
            <p:txBody>
              <a:bodyPr wrap="square" rtlCol="0">
                <a:spAutoFit/>
              </a:bodyPr>
              <a:lstStyle/>
              <a:p>
                <a:pPr algn="ctr"/>
                <a:r>
                  <a:rPr lang="he-IL" sz="2400" b="1" dirty="0">
                    <a:solidFill>
                      <a:schemeClr val="bg1"/>
                    </a:solidFill>
                    <a:latin typeface="Arial" panose="020B0604020202020204" pitchFamily="34" charset="0"/>
                    <a:cs typeface="Arial" panose="020B0604020202020204" pitchFamily="34" charset="0"/>
                  </a:rPr>
                  <a:t>דגנים</a:t>
                </a:r>
                <a:endParaRPr lang="en-US" sz="2400" b="1" dirty="0">
                  <a:solidFill>
                    <a:schemeClr val="bg1"/>
                  </a:solidFill>
                </a:endParaRPr>
              </a:p>
            </p:txBody>
          </p:sp>
        </p:grpSp>
        <p:grpSp>
          <p:nvGrpSpPr>
            <p:cNvPr id="11" name="Group 10"/>
            <p:cNvGrpSpPr/>
            <p:nvPr/>
          </p:nvGrpSpPr>
          <p:grpSpPr>
            <a:xfrm>
              <a:off x="6193682" y="1272219"/>
              <a:ext cx="1350819" cy="1310350"/>
              <a:chOff x="686197" y="637309"/>
              <a:chExt cx="962494" cy="845127"/>
            </a:xfrm>
          </p:grpSpPr>
          <p:sp>
            <p:nvSpPr>
              <p:cNvPr id="12" name="Oval 11"/>
              <p:cNvSpPr/>
              <p:nvPr/>
            </p:nvSpPr>
            <p:spPr>
              <a:xfrm>
                <a:off x="686197" y="637309"/>
                <a:ext cx="962494" cy="845127"/>
              </a:xfrm>
              <a:prstGeom prst="ellipse">
                <a:avLst/>
              </a:prstGeom>
              <a:solidFill>
                <a:srgbClr val="F9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42861" y="737639"/>
                <a:ext cx="892326" cy="606403"/>
              </a:xfrm>
              <a:prstGeom prst="rect">
                <a:avLst/>
              </a:prstGeom>
              <a:noFill/>
            </p:spPr>
            <p:txBody>
              <a:bodyPr wrap="square" rtlCol="0">
                <a:spAutoFit/>
              </a:bodyPr>
              <a:lstStyle/>
              <a:p>
                <a:pPr algn="ctr"/>
                <a:r>
                  <a:rPr lang="he-IL" sz="2400" b="1" dirty="0">
                    <a:solidFill>
                      <a:schemeClr val="bg1"/>
                    </a:solidFill>
                    <a:latin typeface="Arial" panose="020B0604020202020204" pitchFamily="34" charset="0"/>
                    <a:cs typeface="Arial" panose="020B0604020202020204" pitchFamily="34" charset="0"/>
                  </a:rPr>
                  <a:t>חלבון מלא</a:t>
                </a:r>
                <a:endParaRPr lang="en-US" sz="2400" b="1" dirty="0">
                  <a:solidFill>
                    <a:schemeClr val="bg1"/>
                  </a:solidFill>
                </a:endParaRPr>
              </a:p>
            </p:txBody>
          </p:sp>
        </p:grpSp>
        <p:grpSp>
          <p:nvGrpSpPr>
            <p:cNvPr id="14" name="Group 13"/>
            <p:cNvGrpSpPr/>
            <p:nvPr/>
          </p:nvGrpSpPr>
          <p:grpSpPr>
            <a:xfrm>
              <a:off x="1752459" y="1301029"/>
              <a:ext cx="1350819" cy="1310350"/>
              <a:chOff x="686197" y="637309"/>
              <a:chExt cx="962494" cy="845127"/>
            </a:xfrm>
          </p:grpSpPr>
          <p:sp>
            <p:nvSpPr>
              <p:cNvPr id="15" name="Oval 14"/>
              <p:cNvSpPr/>
              <p:nvPr/>
            </p:nvSpPr>
            <p:spPr>
              <a:xfrm>
                <a:off x="686197" y="637309"/>
                <a:ext cx="962494" cy="84512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753326" y="901648"/>
                <a:ext cx="830359" cy="336890"/>
              </a:xfrm>
              <a:prstGeom prst="rect">
                <a:avLst/>
              </a:prstGeom>
              <a:noFill/>
            </p:spPr>
            <p:txBody>
              <a:bodyPr wrap="square" rtlCol="0">
                <a:spAutoFit/>
              </a:bodyPr>
              <a:lstStyle/>
              <a:p>
                <a:pPr algn="ctr"/>
                <a:r>
                  <a:rPr lang="he-IL" sz="2400" b="1" dirty="0">
                    <a:solidFill>
                      <a:schemeClr val="bg1"/>
                    </a:solidFill>
                    <a:latin typeface="Arial" panose="020B0604020202020204" pitchFamily="34" charset="0"/>
                    <a:cs typeface="Arial" panose="020B0604020202020204" pitchFamily="34" charset="0"/>
                  </a:rPr>
                  <a:t>קטניות</a:t>
                </a:r>
                <a:endParaRPr lang="en-US" sz="2400" b="1" dirty="0">
                  <a:solidFill>
                    <a:schemeClr val="bg1"/>
                  </a:solidFill>
                </a:endParaRPr>
              </a:p>
            </p:txBody>
          </p:sp>
        </p:grpSp>
      </p:grpSp>
      <p:sp>
        <p:nvSpPr>
          <p:cNvPr id="23" name="כותרת 1"/>
          <p:cNvSpPr txBox="1">
            <a:spLocks/>
          </p:cNvSpPr>
          <p:nvPr/>
        </p:nvSpPr>
        <p:spPr>
          <a:xfrm>
            <a:off x="758471" y="540178"/>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he-IL" sz="3200" b="1" dirty="0">
                <a:solidFill>
                  <a:srgbClr val="5C4942"/>
                </a:solidFill>
                <a:latin typeface="Tahoma" panose="020B0604030504040204" pitchFamily="34" charset="0"/>
                <a:ea typeface="Tahoma" panose="020B0604030504040204" pitchFamily="34" charset="0"/>
                <a:cs typeface="+mn-cs"/>
              </a:rPr>
              <a:t>כמה מילים על חלבון מלא </a:t>
            </a:r>
            <a:endParaRPr lang="en-US" sz="3200" b="1" dirty="0">
              <a:solidFill>
                <a:srgbClr val="5C4942"/>
              </a:solidFill>
              <a:latin typeface="Tahoma" panose="020B0604030504040204" pitchFamily="34" charset="0"/>
              <a:ea typeface="Tahoma" panose="020B0604030504040204" pitchFamily="34" charset="0"/>
              <a:cs typeface="+mn-cs"/>
            </a:endParaRPr>
          </a:p>
          <a:p>
            <a:pPr algn="r"/>
            <a:endParaRPr lang="en-US" sz="3200" b="1" dirty="0">
              <a:solidFill>
                <a:srgbClr val="FAAF40"/>
              </a:solidFill>
              <a:latin typeface="Tahoma" panose="020B0604030504040204" pitchFamily="34" charset="0"/>
              <a:ea typeface="Tahoma" panose="020B0604030504040204" pitchFamily="34" charset="0"/>
              <a:cs typeface="+mn-cs"/>
            </a:endParaRPr>
          </a:p>
        </p:txBody>
      </p:sp>
    </p:spTree>
    <p:extLst>
      <p:ext uri="{BB962C8B-B14F-4D97-AF65-F5344CB8AC3E}">
        <p14:creationId xmlns:p14="http://schemas.microsoft.com/office/powerpoint/2010/main" val="3023819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62890" y="1328463"/>
            <a:ext cx="6577442" cy="3282950"/>
          </a:xfrm>
          <a:prstGeom prst="rect">
            <a:avLst/>
          </a:prstGeom>
          <a:noFill/>
        </p:spPr>
        <p:txBody>
          <a:bodyPr wrap="none" rtlCol="0">
            <a:spAutoFit/>
          </a:bodyPr>
          <a:lstStyle/>
          <a:p>
            <a:pPr marL="171446" indent="-171446" algn="r" defTabSz="685783" rtl="1">
              <a:spcBef>
                <a:spcPts val="750"/>
              </a:spcBef>
              <a:spcAft>
                <a:spcPts val="1200"/>
              </a:spcAft>
              <a:buClr>
                <a:srgbClr val="FFB040"/>
              </a:buClr>
              <a:buFont typeface="Wingdings" panose="05000000000000000000" pitchFamily="2" charset="2"/>
              <a:buChar char=""/>
            </a:pPr>
            <a:r>
              <a:rPr lang="he-IL" sz="2400" b="1" dirty="0">
                <a:solidFill>
                  <a:srgbClr val="6D5E57"/>
                </a:solidFill>
                <a:latin typeface="Arial" panose="020B0604020202020204" pitchFamily="34" charset="0"/>
                <a:cs typeface="Arial" panose="020B0604020202020204" pitchFamily="34" charset="0"/>
              </a:rPr>
              <a:t>   </a:t>
            </a:r>
            <a:r>
              <a:rPr lang="he-IL" sz="2000" dirty="0">
                <a:solidFill>
                  <a:srgbClr val="6D5E57"/>
                </a:solidFill>
                <a:latin typeface="Arial" panose="020B0604020202020204" pitchFamily="34" charset="0"/>
                <a:cs typeface="Arial" panose="020B0604020202020204" pitchFamily="34" charset="0"/>
              </a:rPr>
              <a:t>עדשים מכילות פי שלוש </a:t>
            </a:r>
            <a:r>
              <a:rPr lang="he-IL" sz="2000" b="1" dirty="0">
                <a:solidFill>
                  <a:srgbClr val="6D5E57"/>
                </a:solidFill>
                <a:latin typeface="Arial" panose="020B0604020202020204" pitchFamily="34" charset="0"/>
                <a:cs typeface="Arial" panose="020B0604020202020204" pitchFamily="34" charset="0"/>
              </a:rPr>
              <a:t>ברזל</a:t>
            </a:r>
            <a:r>
              <a:rPr lang="he-IL" sz="2000" dirty="0">
                <a:solidFill>
                  <a:srgbClr val="6D5E57"/>
                </a:solidFill>
                <a:latin typeface="Arial" panose="020B0604020202020204" pitchFamily="34" charset="0"/>
                <a:cs typeface="Arial" panose="020B0604020202020204" pitchFamily="34" charset="0"/>
              </a:rPr>
              <a:t> יותר מאשר בעוף</a:t>
            </a:r>
          </a:p>
          <a:p>
            <a:pPr marL="171446" indent="-171446" algn="r" defTabSz="685783" rtl="1">
              <a:spcBef>
                <a:spcPts val="750"/>
              </a:spcBef>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cs typeface="Arial" panose="020B0604020202020204" pitchFamily="34" charset="0"/>
              </a:rPr>
              <a:t>   סויה עתירת </a:t>
            </a:r>
            <a:r>
              <a:rPr lang="he-IL" sz="2000" b="1" dirty="0">
                <a:solidFill>
                  <a:srgbClr val="6D5E57"/>
                </a:solidFill>
                <a:latin typeface="Arial" panose="020B0604020202020204" pitchFamily="34" charset="0"/>
                <a:cs typeface="Arial" panose="020B0604020202020204" pitchFamily="34" charset="0"/>
              </a:rPr>
              <a:t>חלבון וסידן </a:t>
            </a:r>
            <a:r>
              <a:rPr lang="he-IL" sz="2000" dirty="0">
                <a:solidFill>
                  <a:srgbClr val="6D5E57"/>
                </a:solidFill>
                <a:latin typeface="Arial" panose="020B0604020202020204" pitchFamily="34" charset="0"/>
                <a:cs typeface="Arial" panose="020B0604020202020204" pitchFamily="34" charset="0"/>
              </a:rPr>
              <a:t>ומגנה מפני סרטן השד</a:t>
            </a:r>
          </a:p>
          <a:p>
            <a:pPr marL="171446" indent="-171446" algn="r" defTabSz="685783" rtl="1">
              <a:spcBef>
                <a:spcPts val="750"/>
              </a:spcBef>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cs typeface="Arial" panose="020B0604020202020204" pitchFamily="34" charset="0"/>
              </a:rPr>
              <a:t>   שעועית לבנה מכילה </a:t>
            </a:r>
            <a:r>
              <a:rPr lang="he-IL" sz="2000" b="1" dirty="0">
                <a:solidFill>
                  <a:srgbClr val="6D5E57"/>
                </a:solidFill>
                <a:latin typeface="Arial" panose="020B0604020202020204" pitchFamily="34" charset="0"/>
                <a:cs typeface="Arial" panose="020B0604020202020204" pitchFamily="34" charset="0"/>
              </a:rPr>
              <a:t>סידן</a:t>
            </a:r>
            <a:r>
              <a:rPr lang="he-IL" sz="2000" dirty="0">
                <a:solidFill>
                  <a:srgbClr val="6D5E57"/>
                </a:solidFill>
                <a:latin typeface="Arial" panose="020B0604020202020204" pitchFamily="34" charset="0"/>
                <a:cs typeface="Arial" panose="020B0604020202020204" pitchFamily="34" charset="0"/>
              </a:rPr>
              <a:t> כמעט כמו בחלב</a:t>
            </a:r>
          </a:p>
          <a:p>
            <a:pPr marL="171446" indent="-171446" algn="r" defTabSz="685783" rtl="1">
              <a:spcBef>
                <a:spcPts val="750"/>
              </a:spcBef>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cs typeface="Arial" panose="020B0604020202020204" pitchFamily="34" charset="0"/>
              </a:rPr>
              <a:t>   חומוס מכיל </a:t>
            </a:r>
            <a:r>
              <a:rPr lang="he-IL" sz="2000" b="1" dirty="0">
                <a:solidFill>
                  <a:srgbClr val="6D5E57"/>
                </a:solidFill>
                <a:latin typeface="Arial" panose="020B0604020202020204" pitchFamily="34" charset="0"/>
                <a:cs typeface="Arial" panose="020B0604020202020204" pitchFamily="34" charset="0"/>
              </a:rPr>
              <a:t>חלבון</a:t>
            </a:r>
            <a:r>
              <a:rPr lang="he-IL" sz="2000" dirty="0">
                <a:solidFill>
                  <a:srgbClr val="6D5E57"/>
                </a:solidFill>
                <a:latin typeface="Arial" panose="020B0604020202020204" pitchFamily="34" charset="0"/>
                <a:cs typeface="Arial" panose="020B0604020202020204" pitchFamily="34" charset="0"/>
              </a:rPr>
              <a:t> כמו גבינה לבנה</a:t>
            </a:r>
          </a:p>
          <a:p>
            <a:pPr marL="171446" indent="-171446" algn="r" defTabSz="685783" rtl="1">
              <a:spcBef>
                <a:spcPts val="750"/>
              </a:spcBef>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cs typeface="Arial" panose="020B0604020202020204" pitchFamily="34" charset="0"/>
              </a:rPr>
              <a:t>   שעועית אזוקי מכילה פי שניים יותר </a:t>
            </a:r>
            <a:r>
              <a:rPr lang="he-IL" sz="2000" b="1" dirty="0">
                <a:solidFill>
                  <a:srgbClr val="6D5E57"/>
                </a:solidFill>
                <a:latin typeface="Arial" panose="020B0604020202020204" pitchFamily="34" charset="0"/>
                <a:cs typeface="Arial" panose="020B0604020202020204" pitchFamily="34" charset="0"/>
              </a:rPr>
              <a:t>אבץ</a:t>
            </a:r>
            <a:r>
              <a:rPr lang="he-IL" sz="2000" dirty="0">
                <a:solidFill>
                  <a:srgbClr val="6D5E57"/>
                </a:solidFill>
                <a:latin typeface="Arial" panose="020B0604020202020204" pitchFamily="34" charset="0"/>
                <a:cs typeface="Arial" panose="020B0604020202020204" pitchFamily="34" charset="0"/>
              </a:rPr>
              <a:t> מאשר טונה</a:t>
            </a:r>
          </a:p>
          <a:p>
            <a:pPr marL="171446" indent="-171446" algn="r" defTabSz="685783" rtl="1">
              <a:spcBef>
                <a:spcPts val="750"/>
              </a:spcBef>
              <a:spcAft>
                <a:spcPts val="1200"/>
              </a:spcAft>
              <a:buClr>
                <a:srgbClr val="FFB040"/>
              </a:buClr>
              <a:buFont typeface="Wingdings" panose="05000000000000000000" pitchFamily="2" charset="2"/>
              <a:buChar char=""/>
            </a:pPr>
            <a:r>
              <a:rPr lang="he-IL" sz="2000" dirty="0">
                <a:solidFill>
                  <a:srgbClr val="6D5E57"/>
                </a:solidFill>
                <a:latin typeface="Arial" panose="020B0604020202020204" pitchFamily="34" charset="0"/>
                <a:cs typeface="Arial" panose="020B0604020202020204" pitchFamily="34" charset="0"/>
              </a:rPr>
              <a:t> </a:t>
            </a:r>
            <a:r>
              <a:rPr lang="he-IL" sz="2000" dirty="0">
                <a:solidFill>
                  <a:srgbClr val="6D5E57"/>
                </a:solidFill>
                <a:latin typeface="Arial" panose="020B0604020202020204" pitchFamily="34" charset="0"/>
              </a:rPr>
              <a:t>  כל הקטניות מכילות </a:t>
            </a:r>
            <a:r>
              <a:rPr lang="he-IL" sz="2000" b="1" dirty="0">
                <a:solidFill>
                  <a:srgbClr val="6D5E57"/>
                </a:solidFill>
                <a:latin typeface="Arial" panose="020B0604020202020204" pitchFamily="34" charset="0"/>
              </a:rPr>
              <a:t>סיבים</a:t>
            </a:r>
            <a:r>
              <a:rPr lang="he-IL" sz="2000" dirty="0">
                <a:solidFill>
                  <a:srgbClr val="6D5E57"/>
                </a:solidFill>
                <a:latin typeface="Arial" panose="020B0604020202020204" pitchFamily="34" charset="0"/>
              </a:rPr>
              <a:t> - רכיב תזונה שחסר במזונות מהחי</a:t>
            </a:r>
          </a:p>
        </p:txBody>
      </p:sp>
      <p:sp>
        <p:nvSpPr>
          <p:cNvPr id="11" name="כותרת 1"/>
          <p:cNvSpPr txBox="1">
            <a:spLocks/>
          </p:cNvSpPr>
          <p:nvPr/>
        </p:nvSpPr>
        <p:spPr>
          <a:xfrm>
            <a:off x="508536" y="312802"/>
            <a:ext cx="8294206" cy="1206829"/>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rtl="1"/>
            <a:endParaRPr lang="en-US" sz="2400" b="1" dirty="0">
              <a:solidFill>
                <a:srgbClr val="FAAF40"/>
              </a:solidFill>
              <a:latin typeface="Tahoma" panose="020B0604030504040204" pitchFamily="34" charset="0"/>
              <a:ea typeface="Tahoma" panose="020B0604030504040204" pitchFamily="34" charset="0"/>
              <a:cs typeface="+mn-cs"/>
            </a:endParaRPr>
          </a:p>
        </p:txBody>
      </p:sp>
      <p:sp>
        <p:nvSpPr>
          <p:cNvPr id="2" name="מלבן 1"/>
          <p:cNvSpPr/>
          <p:nvPr/>
        </p:nvSpPr>
        <p:spPr>
          <a:xfrm>
            <a:off x="252332" y="457938"/>
            <a:ext cx="8388000" cy="584775"/>
          </a:xfrm>
          <a:prstGeom prst="rect">
            <a:avLst/>
          </a:prstGeom>
        </p:spPr>
        <p:txBody>
          <a:bodyPr wrap="square">
            <a:spAutoFit/>
          </a:bodyPr>
          <a:lstStyle/>
          <a:p>
            <a:pPr algn="r" rtl="1"/>
            <a:r>
              <a:rPr lang="he-IL" sz="3200" b="1" dirty="0">
                <a:solidFill>
                  <a:srgbClr val="5C4942"/>
                </a:solidFill>
                <a:latin typeface="Tahoma" panose="020B0604030504040204" pitchFamily="34" charset="0"/>
                <a:ea typeface="Tahoma" panose="020B0604030504040204" pitchFamily="34" charset="0"/>
              </a:rPr>
              <a:t>לקטניות ערכים תזונתיים מרשימים גם באופן יחסי!</a:t>
            </a:r>
          </a:p>
        </p:txBody>
      </p:sp>
      <p:grpSp>
        <p:nvGrpSpPr>
          <p:cNvPr id="4" name="Group 3"/>
          <p:cNvGrpSpPr/>
          <p:nvPr/>
        </p:nvGrpSpPr>
        <p:grpSpPr>
          <a:xfrm>
            <a:off x="347963" y="1080418"/>
            <a:ext cx="3173651" cy="1371600"/>
            <a:chOff x="443697" y="1187849"/>
            <a:chExt cx="3173651" cy="1371600"/>
          </a:xfrm>
        </p:grpSpPr>
        <p:pic>
          <p:nvPicPr>
            <p:cNvPr id="8" name="Picture 3"/>
            <p:cNvPicPr>
              <a:picLocks noChangeAspect="1"/>
            </p:cNvPicPr>
            <p:nvPr/>
          </p:nvPicPr>
          <p:blipFill>
            <a:blip r:embed="rId3"/>
            <a:stretch>
              <a:fillRect/>
            </a:stretch>
          </p:blipFill>
          <p:spPr>
            <a:xfrm>
              <a:off x="443697" y="1407828"/>
              <a:ext cx="1051412" cy="1005840"/>
            </a:xfrm>
            <a:prstGeom prst="rect">
              <a:avLst/>
            </a:prstGeom>
          </p:spPr>
        </p:pic>
        <p:pic>
          <p:nvPicPr>
            <p:cNvPr id="2050" name="Picture 2" descr="https://pixabay.com/static/uploads/photo/2014/09/04/05/27/milk-435295_960_7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948" y="1187849"/>
              <a:ext cx="20574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a:xfrm>
              <a:off x="1647248" y="1761901"/>
              <a:ext cx="506463" cy="409496"/>
            </a:xfrm>
            <a:custGeom>
              <a:avLst/>
              <a:gdLst>
                <a:gd name="connsiteX0" fmla="*/ 95323 w 719147"/>
                <a:gd name="connsiteY0" fmla="*/ 148144 h 719147"/>
                <a:gd name="connsiteX1" fmla="*/ 623824 w 719147"/>
                <a:gd name="connsiteY1" fmla="*/ 148144 h 719147"/>
                <a:gd name="connsiteX2" fmla="*/ 623824 w 719147"/>
                <a:gd name="connsiteY2" fmla="*/ 317288 h 719147"/>
                <a:gd name="connsiteX3" fmla="*/ 95323 w 719147"/>
                <a:gd name="connsiteY3" fmla="*/ 317288 h 719147"/>
                <a:gd name="connsiteX4" fmla="*/ 95323 w 719147"/>
                <a:gd name="connsiteY4" fmla="*/ 148144 h 719147"/>
                <a:gd name="connsiteX5" fmla="*/ 95323 w 719147"/>
                <a:gd name="connsiteY5" fmla="*/ 401859 h 719147"/>
                <a:gd name="connsiteX6" fmla="*/ 623824 w 719147"/>
                <a:gd name="connsiteY6" fmla="*/ 401859 h 719147"/>
                <a:gd name="connsiteX7" fmla="*/ 623824 w 719147"/>
                <a:gd name="connsiteY7" fmla="*/ 571003 h 719147"/>
                <a:gd name="connsiteX8" fmla="*/ 95323 w 719147"/>
                <a:gd name="connsiteY8" fmla="*/ 571003 h 719147"/>
                <a:gd name="connsiteX9" fmla="*/ 95323 w 719147"/>
                <a:gd name="connsiteY9" fmla="*/ 401859 h 71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47" h="719147">
                  <a:moveTo>
                    <a:pt x="95323" y="148144"/>
                  </a:moveTo>
                  <a:lnTo>
                    <a:pt x="623824" y="148144"/>
                  </a:lnTo>
                  <a:lnTo>
                    <a:pt x="623824" y="317288"/>
                  </a:lnTo>
                  <a:lnTo>
                    <a:pt x="95323" y="317288"/>
                  </a:lnTo>
                  <a:lnTo>
                    <a:pt x="95323" y="148144"/>
                  </a:lnTo>
                  <a:close/>
                  <a:moveTo>
                    <a:pt x="95323" y="401859"/>
                  </a:moveTo>
                  <a:lnTo>
                    <a:pt x="623824" y="401859"/>
                  </a:lnTo>
                  <a:lnTo>
                    <a:pt x="623824" y="571003"/>
                  </a:lnTo>
                  <a:lnTo>
                    <a:pt x="95323" y="571003"/>
                  </a:lnTo>
                  <a:lnTo>
                    <a:pt x="95323" y="401859"/>
                  </a:lnTo>
                  <a:close/>
                </a:path>
              </a:pathLst>
            </a:custGeom>
            <a:solidFill>
              <a:srgbClr val="5B4A4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5323" tIns="148144" rIns="95323" bIns="148144" numCol="1" spcCol="1270" anchor="ctr" anchorCtr="0">
              <a:noAutofit/>
            </a:bodyPr>
            <a:lstStyle/>
            <a:p>
              <a:pPr marL="0" lvl="0" indent="0" algn="ctr" defTabSz="844550">
                <a:lnSpc>
                  <a:spcPct val="90000"/>
                </a:lnSpc>
                <a:spcBef>
                  <a:spcPct val="0"/>
                </a:spcBef>
                <a:spcAft>
                  <a:spcPct val="35000"/>
                </a:spcAft>
                <a:buNone/>
              </a:pPr>
              <a:endParaRPr lang="en-US" sz="1900" kern="1200"/>
            </a:p>
          </p:txBody>
        </p:sp>
      </p:grpSp>
      <p:grpSp>
        <p:nvGrpSpPr>
          <p:cNvPr id="5" name="Group 4"/>
          <p:cNvGrpSpPr/>
          <p:nvPr/>
        </p:nvGrpSpPr>
        <p:grpSpPr>
          <a:xfrm>
            <a:off x="345347" y="2630581"/>
            <a:ext cx="2918796" cy="1005840"/>
            <a:chOff x="435839" y="2830788"/>
            <a:chExt cx="2918796" cy="1005840"/>
          </a:xfrm>
        </p:grpSpPr>
        <p:pic>
          <p:nvPicPr>
            <p:cNvPr id="9" name="Picture 9"/>
            <p:cNvPicPr>
              <a:picLocks noChangeAspect="1"/>
            </p:cNvPicPr>
            <p:nvPr/>
          </p:nvPicPr>
          <p:blipFill>
            <a:blip r:embed="rId5"/>
            <a:stretch>
              <a:fillRect/>
            </a:stretch>
          </p:blipFill>
          <p:spPr>
            <a:xfrm>
              <a:off x="435839" y="2830788"/>
              <a:ext cx="1075094" cy="1005840"/>
            </a:xfrm>
            <a:prstGeom prst="rect">
              <a:avLst/>
            </a:prstGeom>
          </p:spPr>
        </p:pic>
        <p:sp>
          <p:nvSpPr>
            <p:cNvPr id="14" name="Freeform 13"/>
            <p:cNvSpPr/>
            <p:nvPr/>
          </p:nvSpPr>
          <p:spPr>
            <a:xfrm>
              <a:off x="1620945" y="3133501"/>
              <a:ext cx="506463" cy="409496"/>
            </a:xfrm>
            <a:custGeom>
              <a:avLst/>
              <a:gdLst>
                <a:gd name="connsiteX0" fmla="*/ 95323 w 719147"/>
                <a:gd name="connsiteY0" fmla="*/ 148144 h 719147"/>
                <a:gd name="connsiteX1" fmla="*/ 623824 w 719147"/>
                <a:gd name="connsiteY1" fmla="*/ 148144 h 719147"/>
                <a:gd name="connsiteX2" fmla="*/ 623824 w 719147"/>
                <a:gd name="connsiteY2" fmla="*/ 317288 h 719147"/>
                <a:gd name="connsiteX3" fmla="*/ 95323 w 719147"/>
                <a:gd name="connsiteY3" fmla="*/ 317288 h 719147"/>
                <a:gd name="connsiteX4" fmla="*/ 95323 w 719147"/>
                <a:gd name="connsiteY4" fmla="*/ 148144 h 719147"/>
                <a:gd name="connsiteX5" fmla="*/ 95323 w 719147"/>
                <a:gd name="connsiteY5" fmla="*/ 401859 h 719147"/>
                <a:gd name="connsiteX6" fmla="*/ 623824 w 719147"/>
                <a:gd name="connsiteY6" fmla="*/ 401859 h 719147"/>
                <a:gd name="connsiteX7" fmla="*/ 623824 w 719147"/>
                <a:gd name="connsiteY7" fmla="*/ 571003 h 719147"/>
                <a:gd name="connsiteX8" fmla="*/ 95323 w 719147"/>
                <a:gd name="connsiteY8" fmla="*/ 571003 h 719147"/>
                <a:gd name="connsiteX9" fmla="*/ 95323 w 719147"/>
                <a:gd name="connsiteY9" fmla="*/ 401859 h 71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47" h="719147">
                  <a:moveTo>
                    <a:pt x="95323" y="148144"/>
                  </a:moveTo>
                  <a:lnTo>
                    <a:pt x="623824" y="148144"/>
                  </a:lnTo>
                  <a:lnTo>
                    <a:pt x="623824" y="317288"/>
                  </a:lnTo>
                  <a:lnTo>
                    <a:pt x="95323" y="317288"/>
                  </a:lnTo>
                  <a:lnTo>
                    <a:pt x="95323" y="148144"/>
                  </a:lnTo>
                  <a:close/>
                  <a:moveTo>
                    <a:pt x="95323" y="401859"/>
                  </a:moveTo>
                  <a:lnTo>
                    <a:pt x="623824" y="401859"/>
                  </a:lnTo>
                  <a:lnTo>
                    <a:pt x="623824" y="571003"/>
                  </a:lnTo>
                  <a:lnTo>
                    <a:pt x="95323" y="571003"/>
                  </a:lnTo>
                  <a:lnTo>
                    <a:pt x="95323" y="401859"/>
                  </a:lnTo>
                  <a:close/>
                </a:path>
              </a:pathLst>
            </a:custGeom>
            <a:solidFill>
              <a:srgbClr val="5B4A4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5323" tIns="148144" rIns="95323" bIns="148144" numCol="1" spcCol="1270" anchor="ctr" anchorCtr="0">
              <a:noAutofit/>
            </a:bodyPr>
            <a:lstStyle/>
            <a:p>
              <a:pPr marL="0" lvl="0" indent="0" algn="ctr" defTabSz="844550">
                <a:lnSpc>
                  <a:spcPct val="90000"/>
                </a:lnSpc>
                <a:spcBef>
                  <a:spcPct val="0"/>
                </a:spcBef>
                <a:spcAft>
                  <a:spcPct val="35000"/>
                </a:spcAft>
                <a:buNone/>
              </a:pPr>
              <a:endParaRPr lang="en-US" sz="1900" kern="1200"/>
            </a:p>
          </p:txBody>
        </p:sp>
        <p:pic>
          <p:nvPicPr>
            <p:cNvPr id="2052" name="Picture 4" descr="https://upload.wikimedia.org/wikipedia/commons/b/b8/Joghur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876" y="2897463"/>
              <a:ext cx="1034759" cy="8686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36486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23580</TotalTime>
  <Words>3814</Words>
  <Application>Microsoft Office PowerPoint</Application>
  <PresentationFormat>On-screen Show (16:9)</PresentationFormat>
  <Paragraphs>398</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Tahoma</vt:lpstr>
      <vt:lpstr>Wingdings</vt:lpstr>
      <vt:lpstr>Office Theme</vt:lpstr>
      <vt:lpstr>קטניות  או  לא להיות  זו בכלל לא שאלה!</vt:lpstr>
      <vt:lpstr>תכנית ההדרכה</vt:lpstr>
      <vt:lpstr>הכרות עם הקטניות</vt:lpstr>
      <vt:lpstr>PowerPoint Presentation</vt:lpstr>
      <vt:lpstr>הקטניות הנפוצות בישראל</vt:lpstr>
      <vt:lpstr>PowerPoint Presentation</vt:lpstr>
      <vt:lpstr>PowerPoint Presentation</vt:lpstr>
      <vt:lpstr>PowerPoint Presentation</vt:lpstr>
      <vt:lpstr>PowerPoint Presentation</vt:lpstr>
      <vt:lpstr>PowerPoint Presentation</vt:lpstr>
      <vt:lpstr>PowerPoint Presentation</vt:lpstr>
      <vt:lpstr>איך מכינים ואוכלים קטניות?</vt:lpstr>
      <vt:lpstr>PowerPoint Presentation</vt:lpstr>
      <vt:lpstr>PowerPoint Presentation</vt:lpstr>
      <vt:lpstr>PowerPoint Presentation</vt:lpstr>
      <vt:lpstr>PowerPoint Presentation</vt:lpstr>
      <vt:lpstr>PowerPoint Presentation</vt:lpstr>
      <vt:lpstr>למה בכלל חשוב לאכול קטניות?</vt:lpstr>
      <vt:lpstr> </vt:lpstr>
      <vt:lpstr>  </vt:lpstr>
      <vt:lpstr>קטניות טובות יותר לבריאות  בעלות ערך תזונתי גבוהה</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הוגש לכן על ידי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Zebra Medical</dc:creator>
  <cp:lastModifiedBy>Elad benjamin</cp:lastModifiedBy>
  <cp:revision>436</cp:revision>
  <dcterms:created xsi:type="dcterms:W3CDTF">2016-06-13T18:24:15Z</dcterms:created>
  <dcterms:modified xsi:type="dcterms:W3CDTF">2016-07-26T16:00:12Z</dcterms:modified>
</cp:coreProperties>
</file>